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 id="2147483771" r:id="rId5"/>
    <p:sldMasterId id="2147483783" r:id="rId6"/>
  </p:sldMasterIdLst>
  <p:notesMasterIdLst>
    <p:notesMasterId r:id="rId31"/>
  </p:notesMasterIdLst>
  <p:sldIdLst>
    <p:sldId id="268" r:id="rId7"/>
    <p:sldId id="286" r:id="rId8"/>
    <p:sldId id="287" r:id="rId9"/>
    <p:sldId id="269" r:id="rId10"/>
    <p:sldId id="289" r:id="rId11"/>
    <p:sldId id="277" r:id="rId12"/>
    <p:sldId id="271" r:id="rId13"/>
    <p:sldId id="272" r:id="rId14"/>
    <p:sldId id="273" r:id="rId15"/>
    <p:sldId id="274" r:id="rId16"/>
    <p:sldId id="275" r:id="rId17"/>
    <p:sldId id="276" r:id="rId18"/>
    <p:sldId id="259" r:id="rId19"/>
    <p:sldId id="260" r:id="rId20"/>
    <p:sldId id="261" r:id="rId21"/>
    <p:sldId id="264" r:id="rId22"/>
    <p:sldId id="278" r:id="rId23"/>
    <p:sldId id="288" r:id="rId24"/>
    <p:sldId id="279" r:id="rId25"/>
    <p:sldId id="280" r:id="rId26"/>
    <p:sldId id="281" r:id="rId27"/>
    <p:sldId id="282" r:id="rId28"/>
    <p:sldId id="284" r:id="rId29"/>
    <p:sldId id="285" r:id="rId30"/>
  </p:sldIdLst>
  <p:sldSz cx="9144000" cy="6858000" type="screen4x3"/>
  <p:notesSz cx="68199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dcock Hannah (Office for Nuclear Development)" initials="H E " lastIdx="7" clrIdx="0"/>
  <p:cmAuthor id="1" name="Crossingham Denise (Electricity Market Reform)" initials="D"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211973"/>
    <a:srgbClr val="1A2792"/>
    <a:srgbClr val="266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84024" autoAdjust="0"/>
  </p:normalViewPr>
  <p:slideViewPr>
    <p:cSldViewPr>
      <p:cViewPr varScale="1">
        <p:scale>
          <a:sx n="94" d="100"/>
          <a:sy n="94" d="100"/>
        </p:scale>
        <p:origin x="-1488" y="-10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56CCFB-F1B9-4096-BFFB-022F34CE73E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D52B7AB7-3C43-4965-A2BC-F756FE1328D7}">
      <dgm:prSet phldrT="[Text]"/>
      <dgm:spPr/>
      <dgm:t>
        <a:bodyPr/>
        <a:lstStyle/>
        <a:p>
          <a:r>
            <a:rPr lang="en-GB" dirty="0" smtClean="0"/>
            <a:t>Question</a:t>
          </a:r>
          <a:endParaRPr lang="en-GB" dirty="0"/>
        </a:p>
      </dgm:t>
    </dgm:pt>
    <dgm:pt modelId="{31320C8C-0C2D-45BB-82D9-D3BD925D2162}" type="parTrans" cxnId="{C904036F-94E0-4939-8403-7803ABC73EF0}">
      <dgm:prSet/>
      <dgm:spPr/>
      <dgm:t>
        <a:bodyPr/>
        <a:lstStyle/>
        <a:p>
          <a:endParaRPr lang="en-GB"/>
        </a:p>
      </dgm:t>
    </dgm:pt>
    <dgm:pt modelId="{043017A4-F3FD-4945-B0D2-AADE2EE466CD}" type="sibTrans" cxnId="{C904036F-94E0-4939-8403-7803ABC73EF0}">
      <dgm:prSet/>
      <dgm:spPr/>
      <dgm:t>
        <a:bodyPr/>
        <a:lstStyle/>
        <a:p>
          <a:endParaRPr lang="en-GB"/>
        </a:p>
      </dgm:t>
    </dgm:pt>
    <dgm:pt modelId="{9EE42997-5780-4FEE-9700-A509F70F3174}">
      <dgm:prSet phldrT="[Text]"/>
      <dgm:spPr/>
      <dgm:t>
        <a:bodyPr/>
        <a:lstStyle/>
        <a:p>
          <a:r>
            <a:rPr lang="en-GB" dirty="0" smtClean="0"/>
            <a:t>Closed</a:t>
          </a:r>
          <a:endParaRPr lang="en-GB" dirty="0"/>
        </a:p>
      </dgm:t>
    </dgm:pt>
    <dgm:pt modelId="{C05E2A2A-BE9D-439A-B2D7-0D4F4ECF33CF}" type="parTrans" cxnId="{C9ABE3BB-73E4-468D-A0C8-9A4FBC205224}">
      <dgm:prSet/>
      <dgm:spPr/>
      <dgm:t>
        <a:bodyPr/>
        <a:lstStyle/>
        <a:p>
          <a:endParaRPr lang="en-GB"/>
        </a:p>
      </dgm:t>
    </dgm:pt>
    <dgm:pt modelId="{CF38E40E-CFB9-47C4-82CF-6F8C7A2F14F1}" type="sibTrans" cxnId="{C9ABE3BB-73E4-468D-A0C8-9A4FBC205224}">
      <dgm:prSet/>
      <dgm:spPr/>
      <dgm:t>
        <a:bodyPr/>
        <a:lstStyle/>
        <a:p>
          <a:endParaRPr lang="en-GB"/>
        </a:p>
      </dgm:t>
    </dgm:pt>
    <dgm:pt modelId="{A48334F7-F870-400E-A62A-6868095FB7AC}">
      <dgm:prSet phldrT="[Text]"/>
      <dgm:spPr/>
      <dgm:t>
        <a:bodyPr/>
        <a:lstStyle/>
        <a:p>
          <a:r>
            <a:rPr lang="en-GB" dirty="0" smtClean="0"/>
            <a:t>For National Grid</a:t>
          </a:r>
          <a:endParaRPr lang="en-GB" dirty="0"/>
        </a:p>
      </dgm:t>
    </dgm:pt>
    <dgm:pt modelId="{EAD6E690-1586-4957-BF38-E5EAD124FD64}" type="parTrans" cxnId="{7E16021E-BB5C-4563-995F-A0E026AC16A0}">
      <dgm:prSet/>
      <dgm:spPr/>
      <dgm:t>
        <a:bodyPr/>
        <a:lstStyle/>
        <a:p>
          <a:endParaRPr lang="en-GB"/>
        </a:p>
      </dgm:t>
    </dgm:pt>
    <dgm:pt modelId="{3CA3E225-CAFB-40BF-9D52-05EF7E746746}" type="sibTrans" cxnId="{7E16021E-BB5C-4563-995F-A0E026AC16A0}">
      <dgm:prSet/>
      <dgm:spPr/>
      <dgm:t>
        <a:bodyPr/>
        <a:lstStyle/>
        <a:p>
          <a:endParaRPr lang="en-GB"/>
        </a:p>
      </dgm:t>
    </dgm:pt>
    <dgm:pt modelId="{7859F622-9576-4567-8800-AE484CEE0BE4}">
      <dgm:prSet phldrT="[Text]"/>
      <dgm:spPr/>
      <dgm:t>
        <a:bodyPr/>
        <a:lstStyle/>
        <a:p>
          <a:r>
            <a:rPr lang="en-GB" dirty="0" smtClean="0"/>
            <a:t>Consultation</a:t>
          </a:r>
          <a:endParaRPr lang="en-GB" dirty="0"/>
        </a:p>
      </dgm:t>
    </dgm:pt>
    <dgm:pt modelId="{3FC093B3-4CE3-4269-9255-6208AB5351C5}" type="parTrans" cxnId="{204D31D4-5458-45E2-95C5-C0999C98054F}">
      <dgm:prSet/>
      <dgm:spPr/>
      <dgm:t>
        <a:bodyPr/>
        <a:lstStyle/>
        <a:p>
          <a:endParaRPr lang="en-GB"/>
        </a:p>
      </dgm:t>
    </dgm:pt>
    <dgm:pt modelId="{721D9489-E752-48D3-B63F-9843E16C99E1}" type="sibTrans" cxnId="{204D31D4-5458-45E2-95C5-C0999C98054F}">
      <dgm:prSet/>
      <dgm:spPr/>
      <dgm:t>
        <a:bodyPr/>
        <a:lstStyle/>
        <a:p>
          <a:endParaRPr lang="en-GB"/>
        </a:p>
      </dgm:t>
    </dgm:pt>
    <dgm:pt modelId="{7F96C416-D0E4-4626-A979-98FB2AE9C137}">
      <dgm:prSet phldrT="[Text]"/>
      <dgm:spPr/>
      <dgm:t>
        <a:bodyPr/>
        <a:lstStyle/>
        <a:p>
          <a:r>
            <a:rPr lang="en-GB" dirty="0" smtClean="0"/>
            <a:t>Issues Resolution Meeting</a:t>
          </a:r>
          <a:endParaRPr lang="en-GB" dirty="0"/>
        </a:p>
      </dgm:t>
    </dgm:pt>
    <dgm:pt modelId="{532A9624-5B51-4F9D-8CB4-473F0F29C887}" type="parTrans" cxnId="{247F8466-0837-433E-8C78-4147254C78B0}">
      <dgm:prSet/>
      <dgm:spPr/>
      <dgm:t>
        <a:bodyPr/>
        <a:lstStyle/>
        <a:p>
          <a:endParaRPr lang="en-GB"/>
        </a:p>
      </dgm:t>
    </dgm:pt>
    <dgm:pt modelId="{5F2685C3-4A3C-4687-A394-5E4C9FD0B6B3}" type="sibTrans" cxnId="{247F8466-0837-433E-8C78-4147254C78B0}">
      <dgm:prSet/>
      <dgm:spPr/>
      <dgm:t>
        <a:bodyPr/>
        <a:lstStyle/>
        <a:p>
          <a:endParaRPr lang="en-GB"/>
        </a:p>
      </dgm:t>
    </dgm:pt>
    <dgm:pt modelId="{64FF05B8-7EA6-438B-BDD7-8007804AA587}" type="pres">
      <dgm:prSet presAssocID="{AA56CCFB-F1B9-4096-BFFB-022F34CE73EF}" presName="hierChild1" presStyleCnt="0">
        <dgm:presLayoutVars>
          <dgm:orgChart val="1"/>
          <dgm:chPref val="1"/>
          <dgm:dir/>
          <dgm:animOne val="branch"/>
          <dgm:animLvl val="lvl"/>
          <dgm:resizeHandles/>
        </dgm:presLayoutVars>
      </dgm:prSet>
      <dgm:spPr/>
      <dgm:t>
        <a:bodyPr/>
        <a:lstStyle/>
        <a:p>
          <a:endParaRPr lang="en-GB"/>
        </a:p>
      </dgm:t>
    </dgm:pt>
    <dgm:pt modelId="{54DB675C-D94F-4F62-86CC-528455014961}" type="pres">
      <dgm:prSet presAssocID="{D52B7AB7-3C43-4965-A2BC-F756FE1328D7}" presName="hierRoot1" presStyleCnt="0">
        <dgm:presLayoutVars>
          <dgm:hierBranch val="init"/>
        </dgm:presLayoutVars>
      </dgm:prSet>
      <dgm:spPr/>
    </dgm:pt>
    <dgm:pt modelId="{F4A92612-68E3-4942-92FC-D2E84C2A3DEA}" type="pres">
      <dgm:prSet presAssocID="{D52B7AB7-3C43-4965-A2BC-F756FE1328D7}" presName="rootComposite1" presStyleCnt="0"/>
      <dgm:spPr/>
    </dgm:pt>
    <dgm:pt modelId="{70FA594B-208D-469E-90DC-1831356D0EF8}" type="pres">
      <dgm:prSet presAssocID="{D52B7AB7-3C43-4965-A2BC-F756FE1328D7}" presName="rootText1" presStyleLbl="node0" presStyleIdx="0" presStyleCnt="1">
        <dgm:presLayoutVars>
          <dgm:chPref val="3"/>
        </dgm:presLayoutVars>
      </dgm:prSet>
      <dgm:spPr/>
      <dgm:t>
        <a:bodyPr/>
        <a:lstStyle/>
        <a:p>
          <a:endParaRPr lang="en-GB"/>
        </a:p>
      </dgm:t>
    </dgm:pt>
    <dgm:pt modelId="{194EB5D8-C143-4638-8656-33DF071F6426}" type="pres">
      <dgm:prSet presAssocID="{D52B7AB7-3C43-4965-A2BC-F756FE1328D7}" presName="rootConnector1" presStyleLbl="node1" presStyleIdx="0" presStyleCnt="0"/>
      <dgm:spPr/>
      <dgm:t>
        <a:bodyPr/>
        <a:lstStyle/>
        <a:p>
          <a:endParaRPr lang="en-GB"/>
        </a:p>
      </dgm:t>
    </dgm:pt>
    <dgm:pt modelId="{29C8D7AD-28DA-42D0-BD1B-FABC5CD68AF9}" type="pres">
      <dgm:prSet presAssocID="{D52B7AB7-3C43-4965-A2BC-F756FE1328D7}" presName="hierChild2" presStyleCnt="0"/>
      <dgm:spPr/>
    </dgm:pt>
    <dgm:pt modelId="{9EC1B827-D852-4738-974C-D512D080703C}" type="pres">
      <dgm:prSet presAssocID="{C05E2A2A-BE9D-439A-B2D7-0D4F4ECF33CF}" presName="Name37" presStyleLbl="parChTrans1D2" presStyleIdx="0" presStyleCnt="4"/>
      <dgm:spPr/>
      <dgm:t>
        <a:bodyPr/>
        <a:lstStyle/>
        <a:p>
          <a:endParaRPr lang="en-GB"/>
        </a:p>
      </dgm:t>
    </dgm:pt>
    <dgm:pt modelId="{60C367BB-5384-4000-AA4D-08C28DC2FEBB}" type="pres">
      <dgm:prSet presAssocID="{9EE42997-5780-4FEE-9700-A509F70F3174}" presName="hierRoot2" presStyleCnt="0">
        <dgm:presLayoutVars>
          <dgm:hierBranch val="init"/>
        </dgm:presLayoutVars>
      </dgm:prSet>
      <dgm:spPr/>
    </dgm:pt>
    <dgm:pt modelId="{E0DE3052-50EB-4FFE-A634-D551B52E5AAE}" type="pres">
      <dgm:prSet presAssocID="{9EE42997-5780-4FEE-9700-A509F70F3174}" presName="rootComposite" presStyleCnt="0"/>
      <dgm:spPr/>
    </dgm:pt>
    <dgm:pt modelId="{8093AB5E-F4FB-48FA-B4BD-5E9F79794AB8}" type="pres">
      <dgm:prSet presAssocID="{9EE42997-5780-4FEE-9700-A509F70F3174}" presName="rootText" presStyleLbl="node2" presStyleIdx="0" presStyleCnt="4">
        <dgm:presLayoutVars>
          <dgm:chPref val="3"/>
        </dgm:presLayoutVars>
      </dgm:prSet>
      <dgm:spPr/>
      <dgm:t>
        <a:bodyPr/>
        <a:lstStyle/>
        <a:p>
          <a:endParaRPr lang="en-GB"/>
        </a:p>
      </dgm:t>
    </dgm:pt>
    <dgm:pt modelId="{8C60306A-146B-49AF-875D-B17602680076}" type="pres">
      <dgm:prSet presAssocID="{9EE42997-5780-4FEE-9700-A509F70F3174}" presName="rootConnector" presStyleLbl="node2" presStyleIdx="0" presStyleCnt="4"/>
      <dgm:spPr/>
      <dgm:t>
        <a:bodyPr/>
        <a:lstStyle/>
        <a:p>
          <a:endParaRPr lang="en-GB"/>
        </a:p>
      </dgm:t>
    </dgm:pt>
    <dgm:pt modelId="{26D83EDF-0A2E-454F-9869-292EBB087DFC}" type="pres">
      <dgm:prSet presAssocID="{9EE42997-5780-4FEE-9700-A509F70F3174}" presName="hierChild4" presStyleCnt="0"/>
      <dgm:spPr/>
    </dgm:pt>
    <dgm:pt modelId="{F026B86A-7E48-4E55-8420-B9D331DECA1C}" type="pres">
      <dgm:prSet presAssocID="{9EE42997-5780-4FEE-9700-A509F70F3174}" presName="hierChild5" presStyleCnt="0"/>
      <dgm:spPr/>
    </dgm:pt>
    <dgm:pt modelId="{A5223D63-F992-4EEC-A90A-9FC30EEE686A}" type="pres">
      <dgm:prSet presAssocID="{EAD6E690-1586-4957-BF38-E5EAD124FD64}" presName="Name37" presStyleLbl="parChTrans1D2" presStyleIdx="1" presStyleCnt="4"/>
      <dgm:spPr/>
      <dgm:t>
        <a:bodyPr/>
        <a:lstStyle/>
        <a:p>
          <a:endParaRPr lang="en-GB"/>
        </a:p>
      </dgm:t>
    </dgm:pt>
    <dgm:pt modelId="{A584137A-8841-48D6-BB4A-D0B3993B4C54}" type="pres">
      <dgm:prSet presAssocID="{A48334F7-F870-400E-A62A-6868095FB7AC}" presName="hierRoot2" presStyleCnt="0">
        <dgm:presLayoutVars>
          <dgm:hierBranch val="init"/>
        </dgm:presLayoutVars>
      </dgm:prSet>
      <dgm:spPr/>
    </dgm:pt>
    <dgm:pt modelId="{85F3595A-C870-4F9B-843B-DBA66CBAD7A2}" type="pres">
      <dgm:prSet presAssocID="{A48334F7-F870-400E-A62A-6868095FB7AC}" presName="rootComposite" presStyleCnt="0"/>
      <dgm:spPr/>
    </dgm:pt>
    <dgm:pt modelId="{414D9CC8-CDCE-4082-A7A2-77A8B58B2AA5}" type="pres">
      <dgm:prSet presAssocID="{A48334F7-F870-400E-A62A-6868095FB7AC}" presName="rootText" presStyleLbl="node2" presStyleIdx="1" presStyleCnt="4">
        <dgm:presLayoutVars>
          <dgm:chPref val="3"/>
        </dgm:presLayoutVars>
      </dgm:prSet>
      <dgm:spPr/>
      <dgm:t>
        <a:bodyPr/>
        <a:lstStyle/>
        <a:p>
          <a:endParaRPr lang="en-GB"/>
        </a:p>
      </dgm:t>
    </dgm:pt>
    <dgm:pt modelId="{91E00C32-5648-4D0D-BBD3-6BEBCF08A80A}" type="pres">
      <dgm:prSet presAssocID="{A48334F7-F870-400E-A62A-6868095FB7AC}" presName="rootConnector" presStyleLbl="node2" presStyleIdx="1" presStyleCnt="4"/>
      <dgm:spPr/>
      <dgm:t>
        <a:bodyPr/>
        <a:lstStyle/>
        <a:p>
          <a:endParaRPr lang="en-GB"/>
        </a:p>
      </dgm:t>
    </dgm:pt>
    <dgm:pt modelId="{1C82DB1D-BBAC-4FEB-8919-1C81EBF84258}" type="pres">
      <dgm:prSet presAssocID="{A48334F7-F870-400E-A62A-6868095FB7AC}" presName="hierChild4" presStyleCnt="0"/>
      <dgm:spPr/>
    </dgm:pt>
    <dgm:pt modelId="{78E86653-A8E4-4BB1-93F4-B63F1C52DC00}" type="pres">
      <dgm:prSet presAssocID="{A48334F7-F870-400E-A62A-6868095FB7AC}" presName="hierChild5" presStyleCnt="0"/>
      <dgm:spPr/>
    </dgm:pt>
    <dgm:pt modelId="{9E46FEA7-294E-43A8-B35C-18DE83199270}" type="pres">
      <dgm:prSet presAssocID="{3FC093B3-4CE3-4269-9255-6208AB5351C5}" presName="Name37" presStyleLbl="parChTrans1D2" presStyleIdx="2" presStyleCnt="4"/>
      <dgm:spPr/>
      <dgm:t>
        <a:bodyPr/>
        <a:lstStyle/>
        <a:p>
          <a:endParaRPr lang="en-GB"/>
        </a:p>
      </dgm:t>
    </dgm:pt>
    <dgm:pt modelId="{5FB4E6B2-123E-41F2-8F8B-05E40E1B3E83}" type="pres">
      <dgm:prSet presAssocID="{7859F622-9576-4567-8800-AE484CEE0BE4}" presName="hierRoot2" presStyleCnt="0">
        <dgm:presLayoutVars>
          <dgm:hierBranch val="init"/>
        </dgm:presLayoutVars>
      </dgm:prSet>
      <dgm:spPr/>
    </dgm:pt>
    <dgm:pt modelId="{92DBE0C8-87C9-409E-8584-027D12F6E4B7}" type="pres">
      <dgm:prSet presAssocID="{7859F622-9576-4567-8800-AE484CEE0BE4}" presName="rootComposite" presStyleCnt="0"/>
      <dgm:spPr/>
    </dgm:pt>
    <dgm:pt modelId="{A93AC018-E1B4-4DC8-ACEC-0C1CDC008570}" type="pres">
      <dgm:prSet presAssocID="{7859F622-9576-4567-8800-AE484CEE0BE4}" presName="rootText" presStyleLbl="node2" presStyleIdx="2" presStyleCnt="4">
        <dgm:presLayoutVars>
          <dgm:chPref val="3"/>
        </dgm:presLayoutVars>
      </dgm:prSet>
      <dgm:spPr/>
      <dgm:t>
        <a:bodyPr/>
        <a:lstStyle/>
        <a:p>
          <a:endParaRPr lang="en-GB"/>
        </a:p>
      </dgm:t>
    </dgm:pt>
    <dgm:pt modelId="{0F1BF733-2E65-4DEC-A0BD-9B80FD24B8BB}" type="pres">
      <dgm:prSet presAssocID="{7859F622-9576-4567-8800-AE484CEE0BE4}" presName="rootConnector" presStyleLbl="node2" presStyleIdx="2" presStyleCnt="4"/>
      <dgm:spPr/>
      <dgm:t>
        <a:bodyPr/>
        <a:lstStyle/>
        <a:p>
          <a:endParaRPr lang="en-GB"/>
        </a:p>
      </dgm:t>
    </dgm:pt>
    <dgm:pt modelId="{0B01F36A-F61B-4CE0-99D5-F2B16B90EA7A}" type="pres">
      <dgm:prSet presAssocID="{7859F622-9576-4567-8800-AE484CEE0BE4}" presName="hierChild4" presStyleCnt="0"/>
      <dgm:spPr/>
    </dgm:pt>
    <dgm:pt modelId="{BC4FC800-962D-4FAD-853D-69489B8ACA63}" type="pres">
      <dgm:prSet presAssocID="{7859F622-9576-4567-8800-AE484CEE0BE4}" presName="hierChild5" presStyleCnt="0"/>
      <dgm:spPr/>
    </dgm:pt>
    <dgm:pt modelId="{A5C32BBA-CBA3-45B6-8EA9-15AA61C821D3}" type="pres">
      <dgm:prSet presAssocID="{532A9624-5B51-4F9D-8CB4-473F0F29C887}" presName="Name37" presStyleLbl="parChTrans1D2" presStyleIdx="3" presStyleCnt="4"/>
      <dgm:spPr/>
      <dgm:t>
        <a:bodyPr/>
        <a:lstStyle/>
        <a:p>
          <a:endParaRPr lang="en-GB"/>
        </a:p>
      </dgm:t>
    </dgm:pt>
    <dgm:pt modelId="{86E6DBCF-1E20-4F02-86C9-571238A99170}" type="pres">
      <dgm:prSet presAssocID="{7F96C416-D0E4-4626-A979-98FB2AE9C137}" presName="hierRoot2" presStyleCnt="0">
        <dgm:presLayoutVars>
          <dgm:hierBranch val="init"/>
        </dgm:presLayoutVars>
      </dgm:prSet>
      <dgm:spPr/>
    </dgm:pt>
    <dgm:pt modelId="{1F562114-35FC-411C-9C44-1D5D3EAB9ED8}" type="pres">
      <dgm:prSet presAssocID="{7F96C416-D0E4-4626-A979-98FB2AE9C137}" presName="rootComposite" presStyleCnt="0"/>
      <dgm:spPr/>
    </dgm:pt>
    <dgm:pt modelId="{CDF4D07C-9CA0-49C6-BF42-F69871D530EA}" type="pres">
      <dgm:prSet presAssocID="{7F96C416-D0E4-4626-A979-98FB2AE9C137}" presName="rootText" presStyleLbl="node2" presStyleIdx="3" presStyleCnt="4">
        <dgm:presLayoutVars>
          <dgm:chPref val="3"/>
        </dgm:presLayoutVars>
      </dgm:prSet>
      <dgm:spPr/>
      <dgm:t>
        <a:bodyPr/>
        <a:lstStyle/>
        <a:p>
          <a:endParaRPr lang="en-GB"/>
        </a:p>
      </dgm:t>
    </dgm:pt>
    <dgm:pt modelId="{C47D751A-C8A9-4F5D-8231-30BD1A3D3A1A}" type="pres">
      <dgm:prSet presAssocID="{7F96C416-D0E4-4626-A979-98FB2AE9C137}" presName="rootConnector" presStyleLbl="node2" presStyleIdx="3" presStyleCnt="4"/>
      <dgm:spPr/>
      <dgm:t>
        <a:bodyPr/>
        <a:lstStyle/>
        <a:p>
          <a:endParaRPr lang="en-GB"/>
        </a:p>
      </dgm:t>
    </dgm:pt>
    <dgm:pt modelId="{BB82799A-F87E-4F1F-805F-40C6C5E310FA}" type="pres">
      <dgm:prSet presAssocID="{7F96C416-D0E4-4626-A979-98FB2AE9C137}" presName="hierChild4" presStyleCnt="0"/>
      <dgm:spPr/>
    </dgm:pt>
    <dgm:pt modelId="{87AF25F4-C10B-47EE-B749-327C382828CF}" type="pres">
      <dgm:prSet presAssocID="{7F96C416-D0E4-4626-A979-98FB2AE9C137}" presName="hierChild5" presStyleCnt="0"/>
      <dgm:spPr/>
    </dgm:pt>
    <dgm:pt modelId="{5BC928ED-0831-4B0B-A5C0-2F4C4AD259BE}" type="pres">
      <dgm:prSet presAssocID="{D52B7AB7-3C43-4965-A2BC-F756FE1328D7}" presName="hierChild3" presStyleCnt="0"/>
      <dgm:spPr/>
    </dgm:pt>
  </dgm:ptLst>
  <dgm:cxnLst>
    <dgm:cxn modelId="{204D31D4-5458-45E2-95C5-C0999C98054F}" srcId="{D52B7AB7-3C43-4965-A2BC-F756FE1328D7}" destId="{7859F622-9576-4567-8800-AE484CEE0BE4}" srcOrd="2" destOrd="0" parTransId="{3FC093B3-4CE3-4269-9255-6208AB5351C5}" sibTransId="{721D9489-E752-48D3-B63F-9843E16C99E1}"/>
    <dgm:cxn modelId="{819E1E3F-B5D9-4CAD-84C7-EFEE77F3DCB7}" type="presOf" srcId="{A48334F7-F870-400E-A62A-6868095FB7AC}" destId="{91E00C32-5648-4D0D-BBD3-6BEBCF08A80A}" srcOrd="1" destOrd="0" presId="urn:microsoft.com/office/officeart/2005/8/layout/orgChart1"/>
    <dgm:cxn modelId="{247F8466-0837-433E-8C78-4147254C78B0}" srcId="{D52B7AB7-3C43-4965-A2BC-F756FE1328D7}" destId="{7F96C416-D0E4-4626-A979-98FB2AE9C137}" srcOrd="3" destOrd="0" parTransId="{532A9624-5B51-4F9D-8CB4-473F0F29C887}" sibTransId="{5F2685C3-4A3C-4687-A394-5E4C9FD0B6B3}"/>
    <dgm:cxn modelId="{EF810259-D7B0-43A3-A0B2-B7B736AF64DD}" type="presOf" srcId="{532A9624-5B51-4F9D-8CB4-473F0F29C887}" destId="{A5C32BBA-CBA3-45B6-8EA9-15AA61C821D3}" srcOrd="0" destOrd="0" presId="urn:microsoft.com/office/officeart/2005/8/layout/orgChart1"/>
    <dgm:cxn modelId="{8850CD71-38EB-4D21-B60F-41CE70B11C26}" type="presOf" srcId="{7F96C416-D0E4-4626-A979-98FB2AE9C137}" destId="{CDF4D07C-9CA0-49C6-BF42-F69871D530EA}" srcOrd="0" destOrd="0" presId="urn:microsoft.com/office/officeart/2005/8/layout/orgChart1"/>
    <dgm:cxn modelId="{9A57610A-79D5-4FAA-A937-9B4E158F7A86}" type="presOf" srcId="{9EE42997-5780-4FEE-9700-A509F70F3174}" destId="{8093AB5E-F4FB-48FA-B4BD-5E9F79794AB8}" srcOrd="0" destOrd="0" presId="urn:microsoft.com/office/officeart/2005/8/layout/orgChart1"/>
    <dgm:cxn modelId="{61B4DFF8-4469-4CED-80EE-8984DA6AD089}" type="presOf" srcId="{9EE42997-5780-4FEE-9700-A509F70F3174}" destId="{8C60306A-146B-49AF-875D-B17602680076}" srcOrd="1" destOrd="0" presId="urn:microsoft.com/office/officeart/2005/8/layout/orgChart1"/>
    <dgm:cxn modelId="{5B2DB2A9-72A3-4405-B2FB-9561CB9F2751}" type="presOf" srcId="{D52B7AB7-3C43-4965-A2BC-F756FE1328D7}" destId="{194EB5D8-C143-4638-8656-33DF071F6426}" srcOrd="1" destOrd="0" presId="urn:microsoft.com/office/officeart/2005/8/layout/orgChart1"/>
    <dgm:cxn modelId="{0462EECD-D73B-4A85-BD5B-FB9695A43181}" type="presOf" srcId="{D52B7AB7-3C43-4965-A2BC-F756FE1328D7}" destId="{70FA594B-208D-469E-90DC-1831356D0EF8}" srcOrd="0" destOrd="0" presId="urn:microsoft.com/office/officeart/2005/8/layout/orgChart1"/>
    <dgm:cxn modelId="{1BA602E1-E7DE-4F16-8974-3A1643E6D943}" type="presOf" srcId="{EAD6E690-1586-4957-BF38-E5EAD124FD64}" destId="{A5223D63-F992-4EEC-A90A-9FC30EEE686A}" srcOrd="0" destOrd="0" presId="urn:microsoft.com/office/officeart/2005/8/layout/orgChart1"/>
    <dgm:cxn modelId="{7E16021E-BB5C-4563-995F-A0E026AC16A0}" srcId="{D52B7AB7-3C43-4965-A2BC-F756FE1328D7}" destId="{A48334F7-F870-400E-A62A-6868095FB7AC}" srcOrd="1" destOrd="0" parTransId="{EAD6E690-1586-4957-BF38-E5EAD124FD64}" sibTransId="{3CA3E225-CAFB-40BF-9D52-05EF7E746746}"/>
    <dgm:cxn modelId="{C9ABE3BB-73E4-468D-A0C8-9A4FBC205224}" srcId="{D52B7AB7-3C43-4965-A2BC-F756FE1328D7}" destId="{9EE42997-5780-4FEE-9700-A509F70F3174}" srcOrd="0" destOrd="0" parTransId="{C05E2A2A-BE9D-439A-B2D7-0D4F4ECF33CF}" sibTransId="{CF38E40E-CFB9-47C4-82CF-6F8C7A2F14F1}"/>
    <dgm:cxn modelId="{71594EE5-DA8F-4AD3-AF99-A341A215EEB0}" type="presOf" srcId="{AA56CCFB-F1B9-4096-BFFB-022F34CE73EF}" destId="{64FF05B8-7EA6-438B-BDD7-8007804AA587}" srcOrd="0" destOrd="0" presId="urn:microsoft.com/office/officeart/2005/8/layout/orgChart1"/>
    <dgm:cxn modelId="{C571FD78-BE92-43E8-8721-21DF96EF41D3}" type="presOf" srcId="{A48334F7-F870-400E-A62A-6868095FB7AC}" destId="{414D9CC8-CDCE-4082-A7A2-77A8B58B2AA5}" srcOrd="0" destOrd="0" presId="urn:microsoft.com/office/officeart/2005/8/layout/orgChart1"/>
    <dgm:cxn modelId="{C904036F-94E0-4939-8403-7803ABC73EF0}" srcId="{AA56CCFB-F1B9-4096-BFFB-022F34CE73EF}" destId="{D52B7AB7-3C43-4965-A2BC-F756FE1328D7}" srcOrd="0" destOrd="0" parTransId="{31320C8C-0C2D-45BB-82D9-D3BD925D2162}" sibTransId="{043017A4-F3FD-4945-B0D2-AADE2EE466CD}"/>
    <dgm:cxn modelId="{6AE46FA6-EE0E-4BAC-AF8A-5EA72976A11C}" type="presOf" srcId="{7F96C416-D0E4-4626-A979-98FB2AE9C137}" destId="{C47D751A-C8A9-4F5D-8231-30BD1A3D3A1A}" srcOrd="1" destOrd="0" presId="urn:microsoft.com/office/officeart/2005/8/layout/orgChart1"/>
    <dgm:cxn modelId="{3E5C9E70-BF0D-49A5-AC15-E0995BF533F1}" type="presOf" srcId="{3FC093B3-4CE3-4269-9255-6208AB5351C5}" destId="{9E46FEA7-294E-43A8-B35C-18DE83199270}" srcOrd="0" destOrd="0" presId="urn:microsoft.com/office/officeart/2005/8/layout/orgChart1"/>
    <dgm:cxn modelId="{4801EC01-2591-4B1F-AB7E-0036D34371BC}" type="presOf" srcId="{C05E2A2A-BE9D-439A-B2D7-0D4F4ECF33CF}" destId="{9EC1B827-D852-4738-974C-D512D080703C}" srcOrd="0" destOrd="0" presId="urn:microsoft.com/office/officeart/2005/8/layout/orgChart1"/>
    <dgm:cxn modelId="{4177A0CD-50BA-444D-91C6-65542242DC01}" type="presOf" srcId="{7859F622-9576-4567-8800-AE484CEE0BE4}" destId="{0F1BF733-2E65-4DEC-A0BD-9B80FD24B8BB}" srcOrd="1" destOrd="0" presId="urn:microsoft.com/office/officeart/2005/8/layout/orgChart1"/>
    <dgm:cxn modelId="{3B1DF788-E0B6-495A-9C83-E58653C99FDA}" type="presOf" srcId="{7859F622-9576-4567-8800-AE484CEE0BE4}" destId="{A93AC018-E1B4-4DC8-ACEC-0C1CDC008570}" srcOrd="0" destOrd="0" presId="urn:microsoft.com/office/officeart/2005/8/layout/orgChart1"/>
    <dgm:cxn modelId="{65C2AEAD-7B7A-471A-979C-0075FDB7FF62}" type="presParOf" srcId="{64FF05B8-7EA6-438B-BDD7-8007804AA587}" destId="{54DB675C-D94F-4F62-86CC-528455014961}" srcOrd="0" destOrd="0" presId="urn:microsoft.com/office/officeart/2005/8/layout/orgChart1"/>
    <dgm:cxn modelId="{E70C8A40-F3E0-4438-A7D9-0BC3518BA1CA}" type="presParOf" srcId="{54DB675C-D94F-4F62-86CC-528455014961}" destId="{F4A92612-68E3-4942-92FC-D2E84C2A3DEA}" srcOrd="0" destOrd="0" presId="urn:microsoft.com/office/officeart/2005/8/layout/orgChart1"/>
    <dgm:cxn modelId="{DFA77873-E443-4A13-B7FB-B9F8CFFA8067}" type="presParOf" srcId="{F4A92612-68E3-4942-92FC-D2E84C2A3DEA}" destId="{70FA594B-208D-469E-90DC-1831356D0EF8}" srcOrd="0" destOrd="0" presId="urn:microsoft.com/office/officeart/2005/8/layout/orgChart1"/>
    <dgm:cxn modelId="{8FB44CB9-39B6-4E06-A7AD-BCD76195B634}" type="presParOf" srcId="{F4A92612-68E3-4942-92FC-D2E84C2A3DEA}" destId="{194EB5D8-C143-4638-8656-33DF071F6426}" srcOrd="1" destOrd="0" presId="urn:microsoft.com/office/officeart/2005/8/layout/orgChart1"/>
    <dgm:cxn modelId="{EE802E01-6C94-4140-895A-F8B703EF7331}" type="presParOf" srcId="{54DB675C-D94F-4F62-86CC-528455014961}" destId="{29C8D7AD-28DA-42D0-BD1B-FABC5CD68AF9}" srcOrd="1" destOrd="0" presId="urn:microsoft.com/office/officeart/2005/8/layout/orgChart1"/>
    <dgm:cxn modelId="{0B5A42A0-DC8A-41B1-A281-53DD3CD5AB43}" type="presParOf" srcId="{29C8D7AD-28DA-42D0-BD1B-FABC5CD68AF9}" destId="{9EC1B827-D852-4738-974C-D512D080703C}" srcOrd="0" destOrd="0" presId="urn:microsoft.com/office/officeart/2005/8/layout/orgChart1"/>
    <dgm:cxn modelId="{66C31A71-5581-4B48-91FB-2763C6AB08CB}" type="presParOf" srcId="{29C8D7AD-28DA-42D0-BD1B-FABC5CD68AF9}" destId="{60C367BB-5384-4000-AA4D-08C28DC2FEBB}" srcOrd="1" destOrd="0" presId="urn:microsoft.com/office/officeart/2005/8/layout/orgChart1"/>
    <dgm:cxn modelId="{48C72E79-0969-4192-87EC-2371B897D86C}" type="presParOf" srcId="{60C367BB-5384-4000-AA4D-08C28DC2FEBB}" destId="{E0DE3052-50EB-4FFE-A634-D551B52E5AAE}" srcOrd="0" destOrd="0" presId="urn:microsoft.com/office/officeart/2005/8/layout/orgChart1"/>
    <dgm:cxn modelId="{AC0665B1-DDC6-4466-B187-349DA558EE6F}" type="presParOf" srcId="{E0DE3052-50EB-4FFE-A634-D551B52E5AAE}" destId="{8093AB5E-F4FB-48FA-B4BD-5E9F79794AB8}" srcOrd="0" destOrd="0" presId="urn:microsoft.com/office/officeart/2005/8/layout/orgChart1"/>
    <dgm:cxn modelId="{0AFA3580-316A-4FC2-BC8B-9653C8D4B129}" type="presParOf" srcId="{E0DE3052-50EB-4FFE-A634-D551B52E5AAE}" destId="{8C60306A-146B-49AF-875D-B17602680076}" srcOrd="1" destOrd="0" presId="urn:microsoft.com/office/officeart/2005/8/layout/orgChart1"/>
    <dgm:cxn modelId="{7CA7E16F-3CC4-46AF-A371-4B522E63EB36}" type="presParOf" srcId="{60C367BB-5384-4000-AA4D-08C28DC2FEBB}" destId="{26D83EDF-0A2E-454F-9869-292EBB087DFC}" srcOrd="1" destOrd="0" presId="urn:microsoft.com/office/officeart/2005/8/layout/orgChart1"/>
    <dgm:cxn modelId="{E702446E-747C-4952-BDE0-5FC3039C6C98}" type="presParOf" srcId="{60C367BB-5384-4000-AA4D-08C28DC2FEBB}" destId="{F026B86A-7E48-4E55-8420-B9D331DECA1C}" srcOrd="2" destOrd="0" presId="urn:microsoft.com/office/officeart/2005/8/layout/orgChart1"/>
    <dgm:cxn modelId="{7AC2F21B-F303-4C9A-B9AC-1EF3D5731EB6}" type="presParOf" srcId="{29C8D7AD-28DA-42D0-BD1B-FABC5CD68AF9}" destId="{A5223D63-F992-4EEC-A90A-9FC30EEE686A}" srcOrd="2" destOrd="0" presId="urn:microsoft.com/office/officeart/2005/8/layout/orgChart1"/>
    <dgm:cxn modelId="{910855FA-19F8-4697-AD25-7E9861AC7742}" type="presParOf" srcId="{29C8D7AD-28DA-42D0-BD1B-FABC5CD68AF9}" destId="{A584137A-8841-48D6-BB4A-D0B3993B4C54}" srcOrd="3" destOrd="0" presId="urn:microsoft.com/office/officeart/2005/8/layout/orgChart1"/>
    <dgm:cxn modelId="{2C0C4552-18DE-4032-8439-1869EBF3C97A}" type="presParOf" srcId="{A584137A-8841-48D6-BB4A-D0B3993B4C54}" destId="{85F3595A-C870-4F9B-843B-DBA66CBAD7A2}" srcOrd="0" destOrd="0" presId="urn:microsoft.com/office/officeart/2005/8/layout/orgChart1"/>
    <dgm:cxn modelId="{6E03AF8E-B886-45B4-9E03-C5832D68AF11}" type="presParOf" srcId="{85F3595A-C870-4F9B-843B-DBA66CBAD7A2}" destId="{414D9CC8-CDCE-4082-A7A2-77A8B58B2AA5}" srcOrd="0" destOrd="0" presId="urn:microsoft.com/office/officeart/2005/8/layout/orgChart1"/>
    <dgm:cxn modelId="{C0805B43-C4C0-49C7-9CA9-4367684120F6}" type="presParOf" srcId="{85F3595A-C870-4F9B-843B-DBA66CBAD7A2}" destId="{91E00C32-5648-4D0D-BBD3-6BEBCF08A80A}" srcOrd="1" destOrd="0" presId="urn:microsoft.com/office/officeart/2005/8/layout/orgChart1"/>
    <dgm:cxn modelId="{88307E16-CCF9-430C-9617-39563A01B0D8}" type="presParOf" srcId="{A584137A-8841-48D6-BB4A-D0B3993B4C54}" destId="{1C82DB1D-BBAC-4FEB-8919-1C81EBF84258}" srcOrd="1" destOrd="0" presId="urn:microsoft.com/office/officeart/2005/8/layout/orgChart1"/>
    <dgm:cxn modelId="{4DEF0F2B-8D35-4ADD-BC28-4229904B1789}" type="presParOf" srcId="{A584137A-8841-48D6-BB4A-D0B3993B4C54}" destId="{78E86653-A8E4-4BB1-93F4-B63F1C52DC00}" srcOrd="2" destOrd="0" presId="urn:microsoft.com/office/officeart/2005/8/layout/orgChart1"/>
    <dgm:cxn modelId="{CE088691-4D67-412B-B33A-BD107A66845F}" type="presParOf" srcId="{29C8D7AD-28DA-42D0-BD1B-FABC5CD68AF9}" destId="{9E46FEA7-294E-43A8-B35C-18DE83199270}" srcOrd="4" destOrd="0" presId="urn:microsoft.com/office/officeart/2005/8/layout/orgChart1"/>
    <dgm:cxn modelId="{4E6975DB-8D24-4AF6-90A8-E66F27F8690B}" type="presParOf" srcId="{29C8D7AD-28DA-42D0-BD1B-FABC5CD68AF9}" destId="{5FB4E6B2-123E-41F2-8F8B-05E40E1B3E83}" srcOrd="5" destOrd="0" presId="urn:microsoft.com/office/officeart/2005/8/layout/orgChart1"/>
    <dgm:cxn modelId="{F580E1FE-191D-4BCB-9BF8-D726E26D8109}" type="presParOf" srcId="{5FB4E6B2-123E-41F2-8F8B-05E40E1B3E83}" destId="{92DBE0C8-87C9-409E-8584-027D12F6E4B7}" srcOrd="0" destOrd="0" presId="urn:microsoft.com/office/officeart/2005/8/layout/orgChart1"/>
    <dgm:cxn modelId="{C77D2AEF-6D05-423B-8EBC-C3D88524DED5}" type="presParOf" srcId="{92DBE0C8-87C9-409E-8584-027D12F6E4B7}" destId="{A93AC018-E1B4-4DC8-ACEC-0C1CDC008570}" srcOrd="0" destOrd="0" presId="urn:microsoft.com/office/officeart/2005/8/layout/orgChart1"/>
    <dgm:cxn modelId="{BD51B03F-09B0-49EB-8600-503C50FBA83D}" type="presParOf" srcId="{92DBE0C8-87C9-409E-8584-027D12F6E4B7}" destId="{0F1BF733-2E65-4DEC-A0BD-9B80FD24B8BB}" srcOrd="1" destOrd="0" presId="urn:microsoft.com/office/officeart/2005/8/layout/orgChart1"/>
    <dgm:cxn modelId="{F05B09C2-F225-49FC-9B0C-C5E5286A50FF}" type="presParOf" srcId="{5FB4E6B2-123E-41F2-8F8B-05E40E1B3E83}" destId="{0B01F36A-F61B-4CE0-99D5-F2B16B90EA7A}" srcOrd="1" destOrd="0" presId="urn:microsoft.com/office/officeart/2005/8/layout/orgChart1"/>
    <dgm:cxn modelId="{E9E7AAFF-0468-4E0E-88D6-1D5398E36F18}" type="presParOf" srcId="{5FB4E6B2-123E-41F2-8F8B-05E40E1B3E83}" destId="{BC4FC800-962D-4FAD-853D-69489B8ACA63}" srcOrd="2" destOrd="0" presId="urn:microsoft.com/office/officeart/2005/8/layout/orgChart1"/>
    <dgm:cxn modelId="{3CFA27A5-4C9C-4654-A5ED-BD88A4AB7399}" type="presParOf" srcId="{29C8D7AD-28DA-42D0-BD1B-FABC5CD68AF9}" destId="{A5C32BBA-CBA3-45B6-8EA9-15AA61C821D3}" srcOrd="6" destOrd="0" presId="urn:microsoft.com/office/officeart/2005/8/layout/orgChart1"/>
    <dgm:cxn modelId="{1313EE92-DADF-491E-9A95-DDBCD5B96CE7}" type="presParOf" srcId="{29C8D7AD-28DA-42D0-BD1B-FABC5CD68AF9}" destId="{86E6DBCF-1E20-4F02-86C9-571238A99170}" srcOrd="7" destOrd="0" presId="urn:microsoft.com/office/officeart/2005/8/layout/orgChart1"/>
    <dgm:cxn modelId="{248CD900-08CA-411B-A266-36FED9974086}" type="presParOf" srcId="{86E6DBCF-1E20-4F02-86C9-571238A99170}" destId="{1F562114-35FC-411C-9C44-1D5D3EAB9ED8}" srcOrd="0" destOrd="0" presId="urn:microsoft.com/office/officeart/2005/8/layout/orgChart1"/>
    <dgm:cxn modelId="{D3BCDE8D-0DD6-4347-8E8F-3487AEB1ABD8}" type="presParOf" srcId="{1F562114-35FC-411C-9C44-1D5D3EAB9ED8}" destId="{CDF4D07C-9CA0-49C6-BF42-F69871D530EA}" srcOrd="0" destOrd="0" presId="urn:microsoft.com/office/officeart/2005/8/layout/orgChart1"/>
    <dgm:cxn modelId="{6BD65BDF-2EA6-411F-88C9-7F3A7946C344}" type="presParOf" srcId="{1F562114-35FC-411C-9C44-1D5D3EAB9ED8}" destId="{C47D751A-C8A9-4F5D-8231-30BD1A3D3A1A}" srcOrd="1" destOrd="0" presId="urn:microsoft.com/office/officeart/2005/8/layout/orgChart1"/>
    <dgm:cxn modelId="{C5415179-04F7-4360-AE44-7310B3BBA325}" type="presParOf" srcId="{86E6DBCF-1E20-4F02-86C9-571238A99170}" destId="{BB82799A-F87E-4F1F-805F-40C6C5E310FA}" srcOrd="1" destOrd="0" presId="urn:microsoft.com/office/officeart/2005/8/layout/orgChart1"/>
    <dgm:cxn modelId="{73D4BEDF-2864-4163-96C1-5CA256A58A7C}" type="presParOf" srcId="{86E6DBCF-1E20-4F02-86C9-571238A99170}" destId="{87AF25F4-C10B-47EE-B749-327C382828CF}" srcOrd="2" destOrd="0" presId="urn:microsoft.com/office/officeart/2005/8/layout/orgChart1"/>
    <dgm:cxn modelId="{D67CFD97-E829-4BBD-BF58-DBAE3D34A545}" type="presParOf" srcId="{54DB675C-D94F-4F62-86CC-528455014961}" destId="{5BC928ED-0831-4B0B-A5C0-2F4C4AD259B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32BBA-CBA3-45B6-8EA9-15AA61C821D3}">
      <dsp:nvSpPr>
        <dsp:cNvPr id="0" name=""/>
        <dsp:cNvSpPr/>
      </dsp:nvSpPr>
      <dsp:spPr>
        <a:xfrm>
          <a:off x="3627573" y="1275796"/>
          <a:ext cx="2841137" cy="328726"/>
        </a:xfrm>
        <a:custGeom>
          <a:avLst/>
          <a:gdLst/>
          <a:ahLst/>
          <a:cxnLst/>
          <a:rect l="0" t="0" r="0" b="0"/>
          <a:pathLst>
            <a:path>
              <a:moveTo>
                <a:pt x="0" y="0"/>
              </a:moveTo>
              <a:lnTo>
                <a:pt x="0" y="164363"/>
              </a:lnTo>
              <a:lnTo>
                <a:pt x="2841137" y="164363"/>
              </a:lnTo>
              <a:lnTo>
                <a:pt x="2841137" y="3287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46FEA7-294E-43A8-B35C-18DE83199270}">
      <dsp:nvSpPr>
        <dsp:cNvPr id="0" name=""/>
        <dsp:cNvSpPr/>
      </dsp:nvSpPr>
      <dsp:spPr>
        <a:xfrm>
          <a:off x="3627573" y="1275796"/>
          <a:ext cx="947045" cy="328726"/>
        </a:xfrm>
        <a:custGeom>
          <a:avLst/>
          <a:gdLst/>
          <a:ahLst/>
          <a:cxnLst/>
          <a:rect l="0" t="0" r="0" b="0"/>
          <a:pathLst>
            <a:path>
              <a:moveTo>
                <a:pt x="0" y="0"/>
              </a:moveTo>
              <a:lnTo>
                <a:pt x="0" y="164363"/>
              </a:lnTo>
              <a:lnTo>
                <a:pt x="947045" y="164363"/>
              </a:lnTo>
              <a:lnTo>
                <a:pt x="947045" y="3287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223D63-F992-4EEC-A90A-9FC30EEE686A}">
      <dsp:nvSpPr>
        <dsp:cNvPr id="0" name=""/>
        <dsp:cNvSpPr/>
      </dsp:nvSpPr>
      <dsp:spPr>
        <a:xfrm>
          <a:off x="2680527" y="1275796"/>
          <a:ext cx="947045" cy="328726"/>
        </a:xfrm>
        <a:custGeom>
          <a:avLst/>
          <a:gdLst/>
          <a:ahLst/>
          <a:cxnLst/>
          <a:rect l="0" t="0" r="0" b="0"/>
          <a:pathLst>
            <a:path>
              <a:moveTo>
                <a:pt x="947045" y="0"/>
              </a:moveTo>
              <a:lnTo>
                <a:pt x="947045" y="164363"/>
              </a:lnTo>
              <a:lnTo>
                <a:pt x="0" y="164363"/>
              </a:lnTo>
              <a:lnTo>
                <a:pt x="0" y="3287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C1B827-D852-4738-974C-D512D080703C}">
      <dsp:nvSpPr>
        <dsp:cNvPr id="0" name=""/>
        <dsp:cNvSpPr/>
      </dsp:nvSpPr>
      <dsp:spPr>
        <a:xfrm>
          <a:off x="786435" y="1275796"/>
          <a:ext cx="2841137" cy="328726"/>
        </a:xfrm>
        <a:custGeom>
          <a:avLst/>
          <a:gdLst/>
          <a:ahLst/>
          <a:cxnLst/>
          <a:rect l="0" t="0" r="0" b="0"/>
          <a:pathLst>
            <a:path>
              <a:moveTo>
                <a:pt x="2841137" y="0"/>
              </a:moveTo>
              <a:lnTo>
                <a:pt x="2841137" y="164363"/>
              </a:lnTo>
              <a:lnTo>
                <a:pt x="0" y="164363"/>
              </a:lnTo>
              <a:lnTo>
                <a:pt x="0" y="3287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FA594B-208D-469E-90DC-1831356D0EF8}">
      <dsp:nvSpPr>
        <dsp:cNvPr id="0" name=""/>
        <dsp:cNvSpPr/>
      </dsp:nvSpPr>
      <dsp:spPr>
        <a:xfrm>
          <a:off x="2844890" y="493113"/>
          <a:ext cx="1565365" cy="78268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GB" sz="1900" kern="1200" dirty="0" smtClean="0"/>
            <a:t>Question</a:t>
          </a:r>
          <a:endParaRPr lang="en-GB" sz="1900" kern="1200" dirty="0"/>
        </a:p>
      </dsp:txBody>
      <dsp:txXfrm>
        <a:off x="2844890" y="493113"/>
        <a:ext cx="1565365" cy="782682"/>
      </dsp:txXfrm>
    </dsp:sp>
    <dsp:sp modelId="{8093AB5E-F4FB-48FA-B4BD-5E9F79794AB8}">
      <dsp:nvSpPr>
        <dsp:cNvPr id="0" name=""/>
        <dsp:cNvSpPr/>
      </dsp:nvSpPr>
      <dsp:spPr>
        <a:xfrm>
          <a:off x="3752" y="1604522"/>
          <a:ext cx="1565365" cy="78268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GB" sz="1900" kern="1200" dirty="0" smtClean="0"/>
            <a:t>Closed</a:t>
          </a:r>
          <a:endParaRPr lang="en-GB" sz="1900" kern="1200" dirty="0"/>
        </a:p>
      </dsp:txBody>
      <dsp:txXfrm>
        <a:off x="3752" y="1604522"/>
        <a:ext cx="1565365" cy="782682"/>
      </dsp:txXfrm>
    </dsp:sp>
    <dsp:sp modelId="{414D9CC8-CDCE-4082-A7A2-77A8B58B2AA5}">
      <dsp:nvSpPr>
        <dsp:cNvPr id="0" name=""/>
        <dsp:cNvSpPr/>
      </dsp:nvSpPr>
      <dsp:spPr>
        <a:xfrm>
          <a:off x="1897844" y="1604522"/>
          <a:ext cx="1565365" cy="78268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GB" sz="1900" kern="1200" dirty="0" smtClean="0"/>
            <a:t>For National Grid</a:t>
          </a:r>
          <a:endParaRPr lang="en-GB" sz="1900" kern="1200" dirty="0"/>
        </a:p>
      </dsp:txBody>
      <dsp:txXfrm>
        <a:off x="1897844" y="1604522"/>
        <a:ext cx="1565365" cy="782682"/>
      </dsp:txXfrm>
    </dsp:sp>
    <dsp:sp modelId="{A93AC018-E1B4-4DC8-ACEC-0C1CDC008570}">
      <dsp:nvSpPr>
        <dsp:cNvPr id="0" name=""/>
        <dsp:cNvSpPr/>
      </dsp:nvSpPr>
      <dsp:spPr>
        <a:xfrm>
          <a:off x="3791936" y="1604522"/>
          <a:ext cx="1565365" cy="78268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GB" sz="1900" kern="1200" dirty="0" smtClean="0"/>
            <a:t>Consultation</a:t>
          </a:r>
          <a:endParaRPr lang="en-GB" sz="1900" kern="1200" dirty="0"/>
        </a:p>
      </dsp:txBody>
      <dsp:txXfrm>
        <a:off x="3791936" y="1604522"/>
        <a:ext cx="1565365" cy="782682"/>
      </dsp:txXfrm>
    </dsp:sp>
    <dsp:sp modelId="{CDF4D07C-9CA0-49C6-BF42-F69871D530EA}">
      <dsp:nvSpPr>
        <dsp:cNvPr id="0" name=""/>
        <dsp:cNvSpPr/>
      </dsp:nvSpPr>
      <dsp:spPr>
        <a:xfrm>
          <a:off x="5686028" y="1604522"/>
          <a:ext cx="1565365" cy="78268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GB" sz="1900" kern="1200" dirty="0" smtClean="0"/>
            <a:t>Issues Resolution Meeting</a:t>
          </a:r>
          <a:endParaRPr lang="en-GB" sz="1900" kern="1200" dirty="0"/>
        </a:p>
      </dsp:txBody>
      <dsp:txXfrm>
        <a:off x="5686028" y="1604522"/>
        <a:ext cx="1565365" cy="78268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63032" y="0"/>
            <a:ext cx="2955290" cy="496570"/>
          </a:xfrm>
          <a:prstGeom prst="rect">
            <a:avLst/>
          </a:prstGeom>
        </p:spPr>
        <p:txBody>
          <a:bodyPr vert="horz" lIns="91440" tIns="45720" rIns="91440" bIns="45720" rtlCol="0"/>
          <a:lstStyle>
            <a:lvl1pPr algn="r">
              <a:defRPr sz="1200"/>
            </a:lvl1pPr>
          </a:lstStyle>
          <a:p>
            <a:fld id="{7665965F-46C9-4FA8-9786-426A2753F503}" type="datetimeFigureOut">
              <a:rPr lang="en-US" smtClean="0"/>
              <a:pPr/>
              <a:t>11/28/2013</a:t>
            </a:fld>
            <a:endParaRPr lang="en-US"/>
          </a:p>
        </p:txBody>
      </p:sp>
      <p:sp>
        <p:nvSpPr>
          <p:cNvPr id="4" name="Slide Image Placeholder 3"/>
          <p:cNvSpPr>
            <a:spLocks noGrp="1" noRot="1" noChangeAspect="1"/>
          </p:cNvSpPr>
          <p:nvPr>
            <p:ph type="sldImg" idx="2"/>
          </p:nvPr>
        </p:nvSpPr>
        <p:spPr>
          <a:xfrm>
            <a:off x="927100"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990" y="4717415"/>
            <a:ext cx="5455920" cy="44691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3106"/>
            <a:ext cx="2955290"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63032" y="9433106"/>
            <a:ext cx="2955290" cy="496570"/>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a:p>
        </p:txBody>
      </p:sp>
    </p:spTree>
    <p:extLst>
      <p:ext uri="{BB962C8B-B14F-4D97-AF65-F5344CB8AC3E}">
        <p14:creationId xmlns:p14="http://schemas.microsoft.com/office/powerpoint/2010/main" val="3549402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NOTES</a:t>
            </a:r>
          </a:p>
        </p:txBody>
      </p:sp>
      <p:sp>
        <p:nvSpPr>
          <p:cNvPr id="922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1FDF3332-FF15-45E0-9E1E-751F9B61AEBC}" type="slidenum">
              <a:rPr lang="en-GB" altLang="en-US" smtClean="0">
                <a:solidFill>
                  <a:prstClr val="black"/>
                </a:solidFill>
              </a:rPr>
              <a:pPr eaLnBrk="1" hangingPunct="1">
                <a:defRPr/>
              </a:pPr>
              <a:t>3</a:t>
            </a:fld>
            <a:endParaRPr lang="en-GB" altLang="en-US" smtClean="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744538"/>
            <a:ext cx="4965700" cy="3724275"/>
          </a:xfrm>
        </p:spPr>
      </p:sp>
      <p:sp>
        <p:nvSpPr>
          <p:cNvPr id="3" name="Notes Placeholder 2"/>
          <p:cNvSpPr>
            <a:spLocks noGrp="1"/>
          </p:cNvSpPr>
          <p:nvPr>
            <p:ph type="body" idx="1"/>
          </p:nvPr>
        </p:nvSpPr>
        <p:spPr/>
        <p:txBody>
          <a:bodyPr/>
          <a:lstStyle/>
          <a:p>
            <a:r>
              <a:rPr lang="en-GB" dirty="0" smtClean="0"/>
              <a:t>- To note that</a:t>
            </a:r>
            <a:r>
              <a:rPr lang="en-GB" baseline="0" dirty="0" smtClean="0"/>
              <a:t> there are shades of grey here – e.g. in relation to </a:t>
            </a:r>
            <a:r>
              <a:rPr lang="en-GB" baseline="0" dirty="0" err="1" smtClean="0"/>
              <a:t>CfD</a:t>
            </a:r>
            <a:r>
              <a:rPr lang="en-GB" baseline="0" dirty="0" smtClean="0"/>
              <a:t> allocation and auction design.</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432471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744538"/>
            <a:ext cx="4965700" cy="3724275"/>
          </a:xfrm>
        </p:spPr>
      </p:sp>
      <p:sp>
        <p:nvSpPr>
          <p:cNvPr id="3" name="Notes Placeholder 2"/>
          <p:cNvSpPr>
            <a:spLocks noGrp="1"/>
          </p:cNvSpPr>
          <p:nvPr>
            <p:ph type="body" idx="1"/>
          </p:nvPr>
        </p:nvSpPr>
        <p:spPr/>
        <p:txBody>
          <a:bodyPr/>
          <a:lstStyle/>
          <a:p>
            <a:r>
              <a:rPr lang="en-GB" dirty="0" smtClean="0"/>
              <a:t>- To note that</a:t>
            </a:r>
            <a:r>
              <a:rPr lang="en-GB" baseline="0" dirty="0" smtClean="0"/>
              <a:t> there are shades of grey here – e.g. in relation to </a:t>
            </a:r>
            <a:r>
              <a:rPr lang="en-GB" baseline="0" dirty="0" err="1" smtClean="0"/>
              <a:t>CfD</a:t>
            </a:r>
            <a:r>
              <a:rPr lang="en-GB" baseline="0" dirty="0" smtClean="0"/>
              <a:t> allocation and auction design.</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15</a:t>
            </a:fld>
            <a:endParaRPr lang="en-US"/>
          </a:p>
        </p:txBody>
      </p:sp>
    </p:spTree>
    <p:extLst>
      <p:ext uri="{BB962C8B-B14F-4D97-AF65-F5344CB8AC3E}">
        <p14:creationId xmlns:p14="http://schemas.microsoft.com/office/powerpoint/2010/main" val="2432471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744538"/>
            <a:ext cx="4965700" cy="3724275"/>
          </a:xfrm>
        </p:spPr>
      </p:sp>
      <p:sp>
        <p:nvSpPr>
          <p:cNvPr id="3" name="Notes Placeholder 2"/>
          <p:cNvSpPr>
            <a:spLocks noGrp="1"/>
          </p:cNvSpPr>
          <p:nvPr>
            <p:ph type="body" idx="1"/>
          </p:nvPr>
        </p:nvSpPr>
        <p:spPr/>
        <p:txBody>
          <a:bodyPr/>
          <a:lstStyle/>
          <a:p>
            <a:r>
              <a:rPr lang="en-GB" dirty="0" smtClean="0"/>
              <a:t>- To note that</a:t>
            </a:r>
            <a:r>
              <a:rPr lang="en-GB" baseline="0" dirty="0" smtClean="0"/>
              <a:t> there are shades of grey here – e.g. in relation to </a:t>
            </a:r>
            <a:r>
              <a:rPr lang="en-GB" baseline="0" dirty="0" err="1" smtClean="0"/>
              <a:t>CfD</a:t>
            </a:r>
            <a:r>
              <a:rPr lang="en-GB" baseline="0" dirty="0" smtClean="0"/>
              <a:t> allocation and auction design.</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16</a:t>
            </a:fld>
            <a:endParaRPr lang="en-US"/>
          </a:p>
        </p:txBody>
      </p:sp>
    </p:spTree>
    <p:extLst>
      <p:ext uri="{BB962C8B-B14F-4D97-AF65-F5344CB8AC3E}">
        <p14:creationId xmlns:p14="http://schemas.microsoft.com/office/powerpoint/2010/main" val="2432471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744538"/>
            <a:ext cx="4965700" cy="372427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116329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18</a:t>
            </a:fld>
            <a:endParaRPr lang="en-US"/>
          </a:p>
        </p:txBody>
      </p:sp>
    </p:spTree>
    <p:extLst>
      <p:ext uri="{BB962C8B-B14F-4D97-AF65-F5344CB8AC3E}">
        <p14:creationId xmlns:p14="http://schemas.microsoft.com/office/powerpoint/2010/main" val="2188026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744538"/>
            <a:ext cx="4965700" cy="3724275"/>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B6FA54A-CCF0-44AC-8C87-607577DE1D51}" type="slidenum">
              <a:rPr lang="en-GB" smtClean="0">
                <a:solidFill>
                  <a:prstClr val="black"/>
                </a:solidFill>
              </a:rPr>
              <a:pPr/>
              <a:t>20</a:t>
            </a:fld>
            <a:endParaRPr lang="en-GB">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744538"/>
            <a:ext cx="4965700" cy="3724275"/>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solidFill>
                  <a:prstClr val="black"/>
                </a:solidFill>
              </a:rPr>
              <a:pPr/>
              <a:t>21</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744538"/>
            <a:ext cx="4965700" cy="3724275"/>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solidFill>
                  <a:prstClr val="black"/>
                </a:solidFill>
              </a:rPr>
              <a:pPr/>
              <a:t>22</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744538"/>
            <a:ext cx="4965700" cy="3724275"/>
          </a:xfrm>
        </p:spPr>
      </p:sp>
      <p:sp>
        <p:nvSpPr>
          <p:cNvPr id="3" name="Notes Placeholder 2"/>
          <p:cNvSpPr>
            <a:spLocks noGrp="1"/>
          </p:cNvSpPr>
          <p:nvPr>
            <p:ph type="body" idx="1"/>
          </p:nvPr>
        </p:nvSpPr>
        <p:spPr/>
        <p:txBody>
          <a:bodyPr/>
          <a:lstStyle/>
          <a:p>
            <a:r>
              <a:rPr lang="en-GB" dirty="0" smtClean="0"/>
              <a:t>- To note that</a:t>
            </a:r>
            <a:r>
              <a:rPr lang="en-GB" baseline="0" dirty="0" smtClean="0"/>
              <a:t> there are shades of grey here – e.g. in relation to </a:t>
            </a:r>
            <a:r>
              <a:rPr lang="en-GB" baseline="0" dirty="0" err="1" smtClean="0"/>
              <a:t>CfD</a:t>
            </a:r>
            <a:r>
              <a:rPr lang="en-GB" baseline="0" dirty="0" smtClean="0"/>
              <a:t> allocation and auction design.</a:t>
            </a: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24324716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5" name="Picture 4" descr="DECC-graphic.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ctrTitle"/>
          </p:nvPr>
        </p:nvSpPr>
        <p:spPr>
          <a:xfrm>
            <a:off x="558000" y="2808004"/>
            <a:ext cx="7633648" cy="2084543"/>
          </a:xfrm>
          <a:ln>
            <a:noFill/>
          </a:ln>
        </p:spPr>
        <p:txBody>
          <a:bodyPr lIns="0" tIns="0" rIns="0" bIns="0" anchor="t">
            <a:noAutofit/>
          </a:bodyPr>
          <a:lstStyle>
            <a:lvl1pPr algn="l">
              <a:defRPr sz="45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8000" y="5445224"/>
            <a:ext cx="7633648" cy="914400"/>
          </a:xfrm>
        </p:spPr>
        <p:txBody>
          <a:bodyPr lIns="0" tIns="0" rIns="0" bIns="0" anchor="b" anchorCtr="0">
            <a:normAutofit/>
          </a:bodyPr>
          <a:lstStyle>
            <a:lvl1pPr marL="0" indent="0" algn="l">
              <a:spcBef>
                <a:spcPts val="0"/>
              </a:spcBef>
              <a:buNone/>
              <a:defRPr sz="20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pic>
        <p:nvPicPr>
          <p:cNvPr id="4" name="Picture 3" descr="DECC_CYAN_AW.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pic>
        <p:nvPicPr>
          <p:cNvPr id="7" name="Picture 6" descr="DECC-graphic.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title"/>
          </p:nvPr>
        </p:nvSpPr>
        <p:spPr>
          <a:xfrm>
            <a:off x="558000" y="2808000"/>
            <a:ext cx="8028000" cy="2349192"/>
          </a:xfrm>
        </p:spPr>
        <p:txBody>
          <a:bodyPr anchor="t">
            <a:normAutofit/>
          </a:bodyPr>
          <a:lstStyle>
            <a:lvl1pPr>
              <a:defRPr sz="4000">
                <a:solidFill>
                  <a:schemeClr val="bg1"/>
                </a:solidFill>
              </a:defRPr>
            </a:lvl1pPr>
          </a:lstStyle>
          <a:p>
            <a:r>
              <a:rPr lang="en-GB" dirty="0" smtClean="0"/>
              <a:t>Click to edit Master title style</a:t>
            </a:r>
            <a:endParaRPr lang="en-US" dirty="0"/>
          </a:p>
        </p:txBody>
      </p:sp>
      <p:pic>
        <p:nvPicPr>
          <p:cNvPr id="6" name="Picture 5" descr="DECC_CYAN_AW.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57377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ctrTitle"/>
          </p:nvPr>
        </p:nvSpPr>
        <p:spPr>
          <a:xfrm>
            <a:off x="558000" y="2808004"/>
            <a:ext cx="7633648" cy="2084543"/>
          </a:xfrm>
          <a:ln>
            <a:noFill/>
          </a:ln>
        </p:spPr>
        <p:txBody>
          <a:bodyPr lIns="0" tIns="0" rIns="0" bIns="0" anchor="t">
            <a:noAutofit/>
          </a:bodyPr>
          <a:lstStyle>
            <a:lvl1pPr algn="l">
              <a:defRPr sz="45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8000" y="5445224"/>
            <a:ext cx="7633648" cy="914400"/>
          </a:xfrm>
        </p:spPr>
        <p:txBody>
          <a:bodyPr lIns="0" tIns="0" rIns="0" bIns="0" anchor="b" anchorCtr="0">
            <a:normAutofit/>
          </a:bodyPr>
          <a:lstStyle>
            <a:lvl1pPr marL="0" indent="0" algn="l">
              <a:spcBef>
                <a:spcPts val="0"/>
              </a:spcBef>
              <a:buNone/>
              <a:defRPr sz="20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pic>
        <p:nvPicPr>
          <p:cNvPr id="4" name="Picture 3"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16451041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72"/>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088003"/>
            <a:ext cx="8028000" cy="4064455"/>
          </a:xfrm>
        </p:spPr>
        <p:txBody>
          <a:bodyPr lIns="0" tIns="0" rIns="0" bIns="0"/>
          <a:lstStyle>
            <a:lvl1pPr>
              <a:spcBef>
                <a:spcPts val="1200"/>
              </a:spcBef>
              <a:defRPr sz="1800" b="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479820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628000"/>
            <a:ext cx="8028000" cy="3537304"/>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4144122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itle (1 line)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00"/>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1506611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itle (2 lines)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41170662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000" y="1367999"/>
            <a:ext cx="8028000" cy="4788000"/>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36237699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3077896" cy="670396"/>
          </a:xfrm>
        </p:spPr>
        <p:txBody>
          <a:bodyPr anchor="t" anchorCtr="0">
            <a:normAutofit/>
          </a:bodyPr>
          <a:lstStyle>
            <a:lvl1pPr algn="l">
              <a:defRPr sz="1800" b="0" i="0" spc="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79912" y="1368001"/>
            <a:ext cx="4799138" cy="4788000"/>
          </a:xfrm>
        </p:spPr>
        <p:txBody>
          <a:bodyPr/>
          <a:lstStyle>
            <a:lvl1pPr>
              <a:defRPr sz="1800" baseline="0">
                <a:solidFill>
                  <a:srgbClr val="00AEEF"/>
                </a:solidFill>
              </a:defRPr>
            </a:lvl1pPr>
            <a:lvl2pPr>
              <a:defRPr sz="1800" baseline="0"/>
            </a:lvl2pPr>
            <a:lvl3pPr>
              <a:defRPr sz="1800" baseline="0"/>
            </a:lvl3pPr>
            <a:lvl4pPr>
              <a:defRPr sz="1600" baseline="0"/>
            </a:lvl4pPr>
            <a:lvl5pPr>
              <a:defRPr sz="1600" baseline="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58000" y="2132856"/>
            <a:ext cx="3077896" cy="4032448"/>
          </a:xfrm>
        </p:spPr>
        <p:txBody>
          <a:bodyPr/>
          <a:lstStyle>
            <a:lvl1pPr marL="0" indent="0">
              <a:buNone/>
              <a:defRPr sz="16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6"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0538185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s, Facts and Figures">
    <p:spTree>
      <p:nvGrpSpPr>
        <p:cNvPr id="1" name=""/>
        <p:cNvGrpSpPr/>
        <p:nvPr/>
      </p:nvGrpSpPr>
      <p:grpSpPr>
        <a:xfrm>
          <a:off x="0" y="0"/>
          <a:ext cx="0" cy="0"/>
          <a:chOff x="0" y="0"/>
          <a:chExt cx="0" cy="0"/>
        </a:xfrm>
      </p:grpSpPr>
      <p:sp>
        <p:nvSpPr>
          <p:cNvPr id="11" name="Rectangle 10"/>
          <p:cNvSpPr/>
          <p:nvPr userDrawn="1"/>
        </p:nvSpPr>
        <p:spPr>
          <a:xfrm>
            <a:off x="-12698" y="1213400"/>
            <a:ext cx="9180000" cy="5670000"/>
          </a:xfrm>
          <a:prstGeom prst="rect">
            <a:avLst/>
          </a:prstGeom>
          <a:solidFill>
            <a:srgbClr val="00AE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3" name="Text Placeholder 2"/>
          <p:cNvSpPr>
            <a:spLocks noGrp="1"/>
          </p:cNvSpPr>
          <p:nvPr>
            <p:ph type="body" idx="1"/>
          </p:nvPr>
        </p:nvSpPr>
        <p:spPr>
          <a:xfrm>
            <a:off x="558000" y="1988840"/>
            <a:ext cx="8028000" cy="4188760"/>
          </a:xfrm>
        </p:spPr>
        <p:txBody>
          <a:bodyPr lIns="0" tIns="0" rIns="0" bIns="0" anchor="t" anchorCtr="0">
            <a:normAutofit/>
          </a:bodyPr>
          <a:lstStyle>
            <a:lvl1pPr marL="0" indent="0">
              <a:buNone/>
              <a:defRPr sz="4000" b="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9144000" cy="548680"/>
          </a:xfrm>
          <a:prstGeom prst="rect">
            <a:avLst/>
          </a:prstGeom>
          <a:no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9"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10" name="Picture 9"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1849752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3"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sp>
        <p:nvSpPr>
          <p:cNvPr id="8" name="Picture Placeholder 7"/>
          <p:cNvSpPr>
            <a:spLocks noGrp="1"/>
          </p:cNvSpPr>
          <p:nvPr>
            <p:ph type="pic" sz="quarter" idx="13"/>
          </p:nvPr>
        </p:nvSpPr>
        <p:spPr>
          <a:xfrm>
            <a:off x="0" y="0"/>
            <a:ext cx="9144000" cy="6308725"/>
          </a:xfrm>
        </p:spPr>
        <p:txBody>
          <a:bodyPr/>
          <a:lstStyle/>
          <a:p>
            <a:endParaRPr lang="en-US" dirty="0"/>
          </a:p>
        </p:txBody>
      </p:sp>
    </p:spTree>
    <p:extLst>
      <p:ext uri="{BB962C8B-B14F-4D97-AF65-F5344CB8AC3E}">
        <p14:creationId xmlns:p14="http://schemas.microsoft.com/office/powerpoint/2010/main" val="40132905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72"/>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088003"/>
            <a:ext cx="8028000" cy="4064455"/>
          </a:xfrm>
        </p:spPr>
        <p:txBody>
          <a:bodyPr lIns="0" tIns="0" rIns="0" bIns="0"/>
          <a:lstStyle>
            <a:lvl1pPr>
              <a:spcBef>
                <a:spcPts val="1200"/>
              </a:spcBef>
              <a:defRPr sz="1800" b="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8" name="Picture 7" descr="DECC_CYAN_AW.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pic>
        <p:nvPicPr>
          <p:cNvPr id="7" name="Picture 6"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title"/>
          </p:nvPr>
        </p:nvSpPr>
        <p:spPr>
          <a:xfrm>
            <a:off x="558000" y="2808000"/>
            <a:ext cx="8028000" cy="2349192"/>
          </a:xfrm>
        </p:spPr>
        <p:txBody>
          <a:bodyPr anchor="t">
            <a:normAutofit/>
          </a:bodyPr>
          <a:lstStyle>
            <a:lvl1pPr>
              <a:defRPr sz="4000">
                <a:solidFill>
                  <a:schemeClr val="bg1"/>
                </a:solidFill>
              </a:defRPr>
            </a:lvl1pPr>
          </a:lstStyle>
          <a:p>
            <a:r>
              <a:rPr lang="en-GB" dirty="0" smtClean="0"/>
              <a:t>Click to edit Master title style</a:t>
            </a:r>
            <a:endParaRPr lang="en-US" dirty="0"/>
          </a:p>
        </p:txBody>
      </p:sp>
      <p:pic>
        <p:nvPicPr>
          <p:cNvPr id="6" name="Picture 5"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875162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Rectangle 3"/>
          <p:cNvSpPr>
            <a:spLocks noGrp="1" noChangeArrowheads="1"/>
          </p:cNvSpPr>
          <p:nvPr userDrawn="1">
            <p:ph type="body" idx="1"/>
          </p:nvPr>
        </p:nvSpPr>
        <p:spPr>
          <a:xfrm>
            <a:off x="900115" y="1844675"/>
            <a:ext cx="6616700" cy="4032250"/>
          </a:xfrm>
          <a:solidFill>
            <a:schemeClr val="bg1"/>
          </a:solidFill>
        </p:spPr>
        <p:txBody>
          <a:bodyPr/>
          <a:lstStyle>
            <a:lvl1pPr>
              <a:defRPr sz="1800"/>
            </a:lvl1pPr>
          </a:lstStyle>
          <a:p>
            <a:pPr marL="0" indent="0">
              <a:buFontTx/>
              <a:buNone/>
            </a:pPr>
            <a:r>
              <a:rPr lang="en-GB" sz="3600" dirty="0">
                <a:solidFill>
                  <a:srgbClr val="00AEEF"/>
                </a:solidFill>
              </a:rPr>
              <a:t>HEADING</a:t>
            </a:r>
            <a:br>
              <a:rPr lang="en-GB" sz="3600" dirty="0">
                <a:solidFill>
                  <a:srgbClr val="00AEEF"/>
                </a:solidFill>
              </a:rPr>
            </a:br>
            <a:r>
              <a:rPr lang="en-GB" sz="3300" dirty="0"/>
              <a:t>Text</a:t>
            </a:r>
          </a:p>
          <a:p>
            <a:pPr marL="0" indent="0"/>
            <a:endParaRPr lang="en-GB" sz="2200" dirty="0"/>
          </a:p>
        </p:txBody>
      </p:sp>
      <p:sp>
        <p:nvSpPr>
          <p:cNvPr id="5" name="Rectangle 2"/>
          <p:cNvSpPr>
            <a:spLocks noGrp="1" noChangeArrowheads="1"/>
          </p:cNvSpPr>
          <p:nvPr userDrawn="1">
            <p:ph type="title"/>
          </p:nvPr>
        </p:nvSpPr>
        <p:spPr>
          <a:xfrm>
            <a:off x="1763615" y="475903"/>
            <a:ext cx="5400675" cy="504825"/>
          </a:xfrm>
        </p:spPr>
        <p:txBody>
          <a:bodyPr/>
          <a:lstStyle/>
          <a:p>
            <a:r>
              <a:rPr lang="en-GB" dirty="0"/>
              <a:t>CLICK TO ADD TITLE</a:t>
            </a:r>
          </a:p>
        </p:txBody>
      </p:sp>
      <p:sp>
        <p:nvSpPr>
          <p:cNvPr id="8" name="Slide Number Placeholder 5"/>
          <p:cNvSpPr>
            <a:spLocks noGrp="1"/>
          </p:cNvSpPr>
          <p:nvPr>
            <p:ph type="sldNum" sz="quarter" idx="12"/>
          </p:nvPr>
        </p:nvSpPr>
        <p:spPr>
          <a:xfrm>
            <a:off x="9577" y="6309320"/>
            <a:ext cx="9144000" cy="548680"/>
          </a:xfrm>
          <a:prstGeom prst="rect">
            <a:avLst/>
          </a:prstGeom>
          <a:solidFill>
            <a:srgbClr val="00AEEF"/>
          </a:solidFill>
        </p:spPr>
        <p:txBody>
          <a:bodyPr/>
          <a:lstStyle>
            <a:lvl1pPr marL="540000" algn="l">
              <a:defRPr>
                <a:solidFill>
                  <a:schemeClr val="bg1"/>
                </a:solidFill>
              </a:defRPr>
            </a:lvl1pPr>
          </a:lstStyle>
          <a:p>
            <a:r>
              <a:rPr lang="en-US" dirty="0" smtClean="0">
                <a:solidFill>
                  <a:prstClr val="white"/>
                </a:solidFill>
              </a:rPr>
              <a:t>Presentation title - edit in Header and Footer</a:t>
            </a:r>
            <a:endParaRPr lang="en-US" dirty="0">
              <a:solidFill>
                <a:prstClr val="white"/>
              </a:solidFill>
            </a:endParaRPr>
          </a:p>
        </p:txBody>
      </p:sp>
    </p:spTree>
    <p:extLst>
      <p:ext uri="{BB962C8B-B14F-4D97-AF65-F5344CB8AC3E}">
        <p14:creationId xmlns:p14="http://schemas.microsoft.com/office/powerpoint/2010/main" val="40064097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ctrTitle"/>
          </p:nvPr>
        </p:nvSpPr>
        <p:spPr>
          <a:xfrm>
            <a:off x="558000" y="2808004"/>
            <a:ext cx="7633648" cy="2084543"/>
          </a:xfrm>
          <a:ln>
            <a:noFill/>
          </a:ln>
        </p:spPr>
        <p:txBody>
          <a:bodyPr lIns="0" tIns="0" rIns="0" bIns="0" anchor="t">
            <a:noAutofit/>
          </a:bodyPr>
          <a:lstStyle>
            <a:lvl1pPr algn="l">
              <a:defRPr sz="45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8000" y="5445224"/>
            <a:ext cx="7633648" cy="914400"/>
          </a:xfrm>
        </p:spPr>
        <p:txBody>
          <a:bodyPr lIns="0" tIns="0" rIns="0" bIns="0" anchor="b" anchorCtr="0">
            <a:normAutofit/>
          </a:bodyPr>
          <a:lstStyle>
            <a:lvl1pPr marL="0" indent="0" algn="l">
              <a:spcBef>
                <a:spcPts val="0"/>
              </a:spcBef>
              <a:buNone/>
              <a:defRPr sz="20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pic>
        <p:nvPicPr>
          <p:cNvPr id="4" name="Picture 3"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5520542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72"/>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088003"/>
            <a:ext cx="8028000" cy="4064455"/>
          </a:xfrm>
        </p:spPr>
        <p:txBody>
          <a:bodyPr lIns="0" tIns="0" rIns="0" bIns="0"/>
          <a:lstStyle>
            <a:lvl1pPr>
              <a:spcBef>
                <a:spcPts val="1200"/>
              </a:spcBef>
              <a:defRPr sz="1800" b="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17643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628000"/>
            <a:ext cx="8028000" cy="3537304"/>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37578201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itle (1 line)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00"/>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39598403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itle (2 lines)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13200515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000" y="1367999"/>
            <a:ext cx="8028000" cy="4788000"/>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4557333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3077896" cy="670396"/>
          </a:xfrm>
        </p:spPr>
        <p:txBody>
          <a:bodyPr anchor="t" anchorCtr="0">
            <a:normAutofit/>
          </a:bodyPr>
          <a:lstStyle>
            <a:lvl1pPr algn="l">
              <a:defRPr sz="1800" b="0" i="0" spc="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79912" y="1368001"/>
            <a:ext cx="4799138" cy="4788000"/>
          </a:xfrm>
        </p:spPr>
        <p:txBody>
          <a:bodyPr/>
          <a:lstStyle>
            <a:lvl1pPr>
              <a:defRPr sz="1800" baseline="0">
                <a:solidFill>
                  <a:srgbClr val="00AEEF"/>
                </a:solidFill>
              </a:defRPr>
            </a:lvl1pPr>
            <a:lvl2pPr>
              <a:defRPr sz="1800" baseline="0"/>
            </a:lvl2pPr>
            <a:lvl3pPr>
              <a:defRPr sz="1800" baseline="0"/>
            </a:lvl3pPr>
            <a:lvl4pPr>
              <a:defRPr sz="1600" baseline="0"/>
            </a:lvl4pPr>
            <a:lvl5pPr>
              <a:defRPr sz="1600" baseline="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58000" y="2132856"/>
            <a:ext cx="3077896" cy="4032448"/>
          </a:xfrm>
        </p:spPr>
        <p:txBody>
          <a:bodyPr/>
          <a:lstStyle>
            <a:lvl1pPr marL="0" indent="0">
              <a:buNone/>
              <a:defRPr sz="16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6"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36483935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es, Facts and Figures">
    <p:spTree>
      <p:nvGrpSpPr>
        <p:cNvPr id="1" name=""/>
        <p:cNvGrpSpPr/>
        <p:nvPr/>
      </p:nvGrpSpPr>
      <p:grpSpPr>
        <a:xfrm>
          <a:off x="0" y="0"/>
          <a:ext cx="0" cy="0"/>
          <a:chOff x="0" y="0"/>
          <a:chExt cx="0" cy="0"/>
        </a:xfrm>
      </p:grpSpPr>
      <p:sp>
        <p:nvSpPr>
          <p:cNvPr id="11" name="Rectangle 10"/>
          <p:cNvSpPr/>
          <p:nvPr userDrawn="1"/>
        </p:nvSpPr>
        <p:spPr>
          <a:xfrm>
            <a:off x="-12698" y="1213400"/>
            <a:ext cx="9180000" cy="5670000"/>
          </a:xfrm>
          <a:prstGeom prst="rect">
            <a:avLst/>
          </a:prstGeom>
          <a:solidFill>
            <a:srgbClr val="00AE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3" name="Text Placeholder 2"/>
          <p:cNvSpPr>
            <a:spLocks noGrp="1"/>
          </p:cNvSpPr>
          <p:nvPr>
            <p:ph type="body" idx="1"/>
          </p:nvPr>
        </p:nvSpPr>
        <p:spPr>
          <a:xfrm>
            <a:off x="558000" y="1988840"/>
            <a:ext cx="8028000" cy="4188760"/>
          </a:xfrm>
        </p:spPr>
        <p:txBody>
          <a:bodyPr lIns="0" tIns="0" rIns="0" bIns="0" anchor="t" anchorCtr="0">
            <a:normAutofit/>
          </a:bodyPr>
          <a:lstStyle>
            <a:lvl1pPr marL="0" indent="0">
              <a:buNone/>
              <a:defRPr sz="4000" b="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9144000" cy="548680"/>
          </a:xfrm>
          <a:prstGeom prst="rect">
            <a:avLst/>
          </a:prstGeom>
          <a:no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9"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pic>
        <p:nvPicPr>
          <p:cNvPr id="10" name="Picture 9"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4138691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628000"/>
            <a:ext cx="8028000" cy="3537304"/>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8" name="Picture 7" descr="DECC_CYAN_AW.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solidFill>
                  <a:prstClr val="white"/>
                </a:solidFill>
              </a:rPr>
              <a:pPr/>
              <a:t>‹#›</a:t>
            </a:fld>
            <a:endParaRPr lang="en-US" dirty="0">
              <a:solidFill>
                <a:prstClr val="white"/>
              </a:solidFill>
            </a:endParaRPr>
          </a:p>
        </p:txBody>
      </p:sp>
      <p:sp>
        <p:nvSpPr>
          <p:cNvPr id="3"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sp>
        <p:nvSpPr>
          <p:cNvPr id="8" name="Picture Placeholder 7"/>
          <p:cNvSpPr>
            <a:spLocks noGrp="1"/>
          </p:cNvSpPr>
          <p:nvPr>
            <p:ph type="pic" sz="quarter" idx="13"/>
          </p:nvPr>
        </p:nvSpPr>
        <p:spPr>
          <a:xfrm>
            <a:off x="0" y="0"/>
            <a:ext cx="9144000" cy="6308725"/>
          </a:xfrm>
        </p:spPr>
        <p:txBody>
          <a:bodyPr/>
          <a:lstStyle/>
          <a:p>
            <a:endParaRPr lang="en-US" dirty="0"/>
          </a:p>
        </p:txBody>
      </p:sp>
    </p:spTree>
    <p:extLst>
      <p:ext uri="{BB962C8B-B14F-4D97-AF65-F5344CB8AC3E}">
        <p14:creationId xmlns:p14="http://schemas.microsoft.com/office/powerpoint/2010/main" val="61448352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pic>
        <p:nvPicPr>
          <p:cNvPr id="7" name="Picture 6"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title"/>
          </p:nvPr>
        </p:nvSpPr>
        <p:spPr>
          <a:xfrm>
            <a:off x="558000" y="2808000"/>
            <a:ext cx="8028000" cy="2349192"/>
          </a:xfrm>
        </p:spPr>
        <p:txBody>
          <a:bodyPr anchor="t">
            <a:normAutofit/>
          </a:bodyPr>
          <a:lstStyle>
            <a:lvl1pPr>
              <a:defRPr sz="4000">
                <a:solidFill>
                  <a:schemeClr val="bg1"/>
                </a:solidFill>
              </a:defRPr>
            </a:lvl1pPr>
          </a:lstStyle>
          <a:p>
            <a:r>
              <a:rPr lang="en-GB" dirty="0" smtClean="0"/>
              <a:t>Click to edit Master title style</a:t>
            </a:r>
            <a:endParaRPr lang="en-US" dirty="0"/>
          </a:p>
        </p:txBody>
      </p:sp>
      <p:pic>
        <p:nvPicPr>
          <p:cNvPr id="6" name="Picture 5"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830109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1 line)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00"/>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9" name="Picture 8" descr="DECC_CYAN_AW.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itle (2 lines)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9" name="Picture 8" descr="DECC_CYAN_AW.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000" y="1367999"/>
            <a:ext cx="8028000" cy="4788000"/>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8" name="Picture 7" descr="DECC_CYAN_AW.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3077896" cy="670396"/>
          </a:xfrm>
        </p:spPr>
        <p:txBody>
          <a:bodyPr anchor="t" anchorCtr="0">
            <a:normAutofit/>
          </a:bodyPr>
          <a:lstStyle>
            <a:lvl1pPr algn="l">
              <a:defRPr sz="1800" b="0" i="0" spc="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79912" y="1368001"/>
            <a:ext cx="4799138" cy="4788000"/>
          </a:xfrm>
        </p:spPr>
        <p:txBody>
          <a:bodyPr/>
          <a:lstStyle>
            <a:lvl1pPr>
              <a:defRPr sz="1800" baseline="0">
                <a:solidFill>
                  <a:srgbClr val="00AEEF"/>
                </a:solidFill>
              </a:defRPr>
            </a:lvl1pPr>
            <a:lvl2pPr>
              <a:defRPr sz="1800" baseline="0"/>
            </a:lvl2pPr>
            <a:lvl3pPr>
              <a:defRPr sz="1800" baseline="0"/>
            </a:lvl3pPr>
            <a:lvl4pPr>
              <a:defRPr sz="1600" baseline="0"/>
            </a:lvl4pPr>
            <a:lvl5pPr>
              <a:defRPr sz="1600" baseline="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58000" y="2132856"/>
            <a:ext cx="3077896" cy="4032448"/>
          </a:xfrm>
        </p:spPr>
        <p:txBody>
          <a:bodyPr/>
          <a:lstStyle>
            <a:lvl1pPr marL="0" indent="0">
              <a:buNone/>
              <a:defRPr sz="16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9" name="Picture 8" descr="DECC_CYAN_AW.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Quotes, Facts and Figures">
    <p:spTree>
      <p:nvGrpSpPr>
        <p:cNvPr id="1" name=""/>
        <p:cNvGrpSpPr/>
        <p:nvPr/>
      </p:nvGrpSpPr>
      <p:grpSpPr>
        <a:xfrm>
          <a:off x="0" y="0"/>
          <a:ext cx="0" cy="0"/>
          <a:chOff x="0" y="0"/>
          <a:chExt cx="0" cy="0"/>
        </a:xfrm>
      </p:grpSpPr>
      <p:sp>
        <p:nvSpPr>
          <p:cNvPr id="11" name="Rectangle 10"/>
          <p:cNvSpPr/>
          <p:nvPr/>
        </p:nvSpPr>
        <p:spPr>
          <a:xfrm>
            <a:off x="-12698" y="1213400"/>
            <a:ext cx="9180000" cy="5670000"/>
          </a:xfrm>
          <a:prstGeom prst="rect">
            <a:avLst/>
          </a:prstGeom>
          <a:solidFill>
            <a:srgbClr val="00AE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558000" y="1988840"/>
            <a:ext cx="8028000" cy="4188760"/>
          </a:xfrm>
        </p:spPr>
        <p:txBody>
          <a:bodyPr lIns="0" tIns="0" rIns="0" bIns="0" anchor="t" anchorCtr="0">
            <a:normAutofit/>
          </a:bodyPr>
          <a:lstStyle>
            <a:lvl1pPr marL="0" indent="0">
              <a:buNone/>
              <a:defRPr sz="4000" b="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9144000" cy="548680"/>
          </a:xfrm>
          <a:prstGeom prst="rect">
            <a:avLst/>
          </a:prstGeom>
          <a:no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10" name="Picture 9" descr="DECC_CYAN_AW.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sp>
        <p:nvSpPr>
          <p:cNvPr id="8" name="Picture Placeholder 7"/>
          <p:cNvSpPr>
            <a:spLocks noGrp="1"/>
          </p:cNvSpPr>
          <p:nvPr>
            <p:ph type="pic" sz="quarter" idx="13"/>
          </p:nvPr>
        </p:nvSpPr>
        <p:spPr>
          <a:xfrm>
            <a:off x="0" y="0"/>
            <a:ext cx="9144000" cy="6308725"/>
          </a:xfrm>
        </p:spPr>
        <p:txBody>
          <a:bodyPr/>
          <a:lstStyle/>
          <a:p>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3.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274638"/>
            <a:ext cx="8028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58000" y="1600204"/>
            <a:ext cx="8028000" cy="45259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9144000" cy="548680"/>
          </a:xfrm>
          <a:prstGeom prst="rect">
            <a:avLst/>
          </a:prstGeom>
          <a:solidFill>
            <a:srgbClr val="00AEEF"/>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smtClean="0"/>
              <a:t> </a:t>
            </a:r>
            <a:endParaRPr lang="en-US" dirty="0"/>
          </a:p>
        </p:txBody>
      </p:sp>
      <p:sp>
        <p:nvSpPr>
          <p:cNvPr id="6"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54" r:id="rId3"/>
    <p:sldLayoutId id="2147483755" r:id="rId4"/>
    <p:sldLayoutId id="2147483748" r:id="rId5"/>
    <p:sldLayoutId id="2147483756" r:id="rId6"/>
    <p:sldLayoutId id="2147483752" r:id="rId7"/>
    <p:sldLayoutId id="2147483747" r:id="rId8"/>
    <p:sldLayoutId id="2147483751" r:id="rId9"/>
    <p:sldLayoutId id="2147483757" r:id="rId10"/>
  </p:sldLayoutIdLst>
  <p:hf hdr="0" dt="0"/>
  <p:txStyles>
    <p:titleStyle>
      <a:lvl1pPr algn="l" defTabSz="914400" rtl="0" eaLnBrk="1" latinLnBrk="0" hangingPunct="1">
        <a:spcBef>
          <a:spcPct val="0"/>
        </a:spcBef>
        <a:buNone/>
        <a:defRPr sz="3600" kern="1200" spc="-150" baseline="0">
          <a:solidFill>
            <a:srgbClr val="00AEEF"/>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274638"/>
            <a:ext cx="8028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58000" y="1600204"/>
            <a:ext cx="8028000" cy="45259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9144000" cy="548680"/>
          </a:xfrm>
          <a:prstGeom prst="rect">
            <a:avLst/>
          </a:prstGeom>
          <a:solidFill>
            <a:srgbClr val="00AEEF"/>
          </a:solidFill>
        </p:spPr>
        <p:txBody>
          <a:bodyPr lIns="0" tIns="0" bIns="0" anchor="ctr"/>
          <a:lstStyle>
            <a:lvl1pPr marL="540000" algn="l">
              <a:defRPr sz="1200">
                <a:solidFill>
                  <a:schemeClr val="bg1"/>
                </a:solidFill>
              </a:defRPr>
            </a:lvl1pPr>
          </a:lstStyle>
          <a:p>
            <a:fld id="{E051598E-9D06-4046-8EF2-7702044C4E81}" type="slidenum">
              <a:rPr lang="en-US" smtClean="0">
                <a:solidFill>
                  <a:prstClr val="white"/>
                </a:solidFill>
              </a:rPr>
              <a:pPr/>
              <a:t>‹#›</a:t>
            </a:fld>
            <a:r>
              <a:rPr lang="en-US" dirty="0" smtClean="0">
                <a:solidFill>
                  <a:prstClr val="white"/>
                </a:solidFill>
              </a:rPr>
              <a:t> </a:t>
            </a:r>
            <a:endParaRPr lang="en-US" dirty="0">
              <a:solidFill>
                <a:prstClr val="white"/>
              </a:solidFill>
            </a:endParaRPr>
          </a:p>
        </p:txBody>
      </p:sp>
      <p:sp>
        <p:nvSpPr>
          <p:cNvPr id="6"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spTree>
    <p:extLst>
      <p:ext uri="{BB962C8B-B14F-4D97-AF65-F5344CB8AC3E}">
        <p14:creationId xmlns:p14="http://schemas.microsoft.com/office/powerpoint/2010/main" val="1781362749"/>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hf hdr="0" dt="0"/>
  <p:txStyles>
    <p:titleStyle>
      <a:lvl1pPr algn="l" defTabSz="914400" rtl="0" eaLnBrk="1" latinLnBrk="0" hangingPunct="1">
        <a:spcBef>
          <a:spcPct val="0"/>
        </a:spcBef>
        <a:buNone/>
        <a:defRPr sz="3600" kern="1200" spc="-150" baseline="0">
          <a:solidFill>
            <a:srgbClr val="00AEEF"/>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274638"/>
            <a:ext cx="8028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58000" y="1600204"/>
            <a:ext cx="8028000" cy="45259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9144000" cy="548680"/>
          </a:xfrm>
          <a:prstGeom prst="rect">
            <a:avLst/>
          </a:prstGeom>
          <a:solidFill>
            <a:srgbClr val="00AEEF"/>
          </a:solidFill>
        </p:spPr>
        <p:txBody>
          <a:bodyPr lIns="0" tIns="0" bIns="0" anchor="ctr"/>
          <a:lstStyle>
            <a:lvl1pPr marL="540000" algn="l">
              <a:defRPr sz="1200">
                <a:solidFill>
                  <a:schemeClr val="bg1"/>
                </a:solidFill>
              </a:defRPr>
            </a:lvl1pPr>
          </a:lstStyle>
          <a:p>
            <a:fld id="{E051598E-9D06-4046-8EF2-7702044C4E81}" type="slidenum">
              <a:rPr lang="en-US" smtClean="0">
                <a:solidFill>
                  <a:prstClr val="white"/>
                </a:solidFill>
              </a:rPr>
              <a:pPr/>
              <a:t>‹#›</a:t>
            </a:fld>
            <a:r>
              <a:rPr lang="en-US" dirty="0" smtClean="0">
                <a:solidFill>
                  <a:prstClr val="white"/>
                </a:solidFill>
              </a:rPr>
              <a:t> </a:t>
            </a:r>
            <a:endParaRPr lang="en-US" dirty="0">
              <a:solidFill>
                <a:prstClr val="white"/>
              </a:solidFill>
            </a:endParaRPr>
          </a:p>
        </p:txBody>
      </p:sp>
      <p:sp>
        <p:nvSpPr>
          <p:cNvPr id="6"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solidFill>
                  <a:prstClr val="white"/>
                </a:solidFill>
              </a:rPr>
              <a:t>Presentation title - edit in Header and Footer</a:t>
            </a:r>
            <a:endParaRPr lang="en-US" dirty="0">
              <a:solidFill>
                <a:prstClr val="white"/>
              </a:solidFill>
            </a:endParaRPr>
          </a:p>
        </p:txBody>
      </p:sp>
    </p:spTree>
    <p:extLst>
      <p:ext uri="{BB962C8B-B14F-4D97-AF65-F5344CB8AC3E}">
        <p14:creationId xmlns:p14="http://schemas.microsoft.com/office/powerpoint/2010/main" val="680395533"/>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Lst>
  <p:hf hdr="0" dt="0"/>
  <p:txStyles>
    <p:titleStyle>
      <a:lvl1pPr algn="l" defTabSz="914400" rtl="0" eaLnBrk="1" latinLnBrk="0" hangingPunct="1">
        <a:spcBef>
          <a:spcPct val="0"/>
        </a:spcBef>
        <a:buNone/>
        <a:defRPr sz="3600" kern="1200" spc="-150" baseline="0">
          <a:solidFill>
            <a:srgbClr val="00AEEF"/>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GB" dirty="0" smtClean="0"/>
              <a:t>Implementation Steering Group</a:t>
            </a:r>
            <a:endParaRPr lang="en-GB" dirty="0"/>
          </a:p>
        </p:txBody>
      </p:sp>
      <p:sp>
        <p:nvSpPr>
          <p:cNvPr id="2051" name="Rectangle 3"/>
          <p:cNvSpPr>
            <a:spLocks noGrp="1" noChangeArrowheads="1"/>
          </p:cNvSpPr>
          <p:nvPr>
            <p:ph type="subTitle" idx="1"/>
          </p:nvPr>
        </p:nvSpPr>
        <p:spPr>
          <a:xfrm>
            <a:off x="539554" y="3573016"/>
            <a:ext cx="7633648" cy="914400"/>
          </a:xfrm>
        </p:spPr>
        <p:txBody>
          <a:bodyPr/>
          <a:lstStyle/>
          <a:p>
            <a:r>
              <a:rPr lang="en-US" dirty="0" smtClean="0"/>
              <a:t>Update on Collaborative Development</a:t>
            </a:r>
          </a:p>
        </p:txBody>
      </p:sp>
      <p:sp>
        <p:nvSpPr>
          <p:cNvPr id="2052" name="Text Box 4"/>
          <p:cNvSpPr txBox="1">
            <a:spLocks noChangeArrowheads="1"/>
          </p:cNvSpPr>
          <p:nvPr/>
        </p:nvSpPr>
        <p:spPr bwMode="auto">
          <a:xfrm>
            <a:off x="755578" y="5877272"/>
            <a:ext cx="2663825" cy="350838"/>
          </a:xfrm>
          <a:prstGeom prst="rect">
            <a:avLst/>
          </a:prstGeom>
          <a:noFill/>
          <a:ln w="9525">
            <a:noFill/>
            <a:miter lim="800000"/>
            <a:headEnd/>
            <a:tailEnd/>
          </a:ln>
          <a:effectLst/>
        </p:spPr>
        <p:txBody>
          <a:bodyPr>
            <a:spAutoFit/>
          </a:bodyPr>
          <a:lstStyle/>
          <a:p>
            <a:pPr fontAlgn="base">
              <a:spcBef>
                <a:spcPct val="50000"/>
              </a:spcBef>
              <a:spcAft>
                <a:spcPct val="0"/>
              </a:spcAft>
            </a:pPr>
            <a:r>
              <a:rPr lang="en-GB" sz="1700" dirty="0" smtClean="0">
                <a:solidFill>
                  <a:srgbClr val="FFFFFF"/>
                </a:solidFill>
              </a:rPr>
              <a:t>28 November 2013</a:t>
            </a:r>
            <a:endParaRPr lang="en-GB" sz="1700" dirty="0">
              <a:solidFill>
                <a:srgbClr val="FFFFFF"/>
              </a:solidFill>
            </a:endParaRPr>
          </a:p>
        </p:txBody>
      </p:sp>
    </p:spTree>
    <p:extLst>
      <p:ext uri="{BB962C8B-B14F-4D97-AF65-F5344CB8AC3E}">
        <p14:creationId xmlns:p14="http://schemas.microsoft.com/office/powerpoint/2010/main" val="3584640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2"/>
          <p:cNvSpPr>
            <a:spLocks noGrp="1"/>
          </p:cNvSpPr>
          <p:nvPr>
            <p:ph type="title"/>
          </p:nvPr>
        </p:nvSpPr>
        <p:spPr>
          <a:xfrm>
            <a:off x="539554" y="1124744"/>
            <a:ext cx="8028000" cy="648072"/>
          </a:xfrm>
        </p:spPr>
        <p:txBody>
          <a:bodyPr>
            <a:normAutofit fontScale="90000"/>
          </a:bodyPr>
          <a:lstStyle/>
          <a:p>
            <a:r>
              <a:rPr lang="en-GB" dirty="0" smtClean="0"/>
              <a:t>Format of the Operating Models – a recap</a:t>
            </a:r>
            <a:endParaRPr lang="en-GB" altLang="en-US" dirty="0" smtClean="0"/>
          </a:p>
        </p:txBody>
      </p:sp>
      <p:sp>
        <p:nvSpPr>
          <p:cNvPr id="2" name="Text Placeholder 1"/>
          <p:cNvSpPr>
            <a:spLocks noGrp="1"/>
          </p:cNvSpPr>
          <p:nvPr>
            <p:ph idx="1"/>
          </p:nvPr>
        </p:nvSpPr>
        <p:spPr/>
        <p:txBody>
          <a:bodyPr/>
          <a:lstStyle/>
          <a:p>
            <a:pPr marL="0" indent="0">
              <a:buNone/>
            </a:pPr>
            <a:r>
              <a:rPr lang="en-GB" dirty="0" smtClean="0">
                <a:solidFill>
                  <a:schemeClr val="tx1"/>
                </a:solidFill>
              </a:rPr>
              <a:t>“User guides” for the Capacity Market and for Contracts for Difference.  Provide a common reference point for delivery partners and stakeholders. Ideally, the first document read by someone who is new to the arrangements.</a:t>
            </a:r>
          </a:p>
          <a:p>
            <a:endParaRPr lang="en-GB" dirty="0">
              <a:solidFill>
                <a:schemeClr val="tx1"/>
              </a:solidFill>
            </a:endParaRPr>
          </a:p>
        </p:txBody>
      </p:sp>
      <p:sp>
        <p:nvSpPr>
          <p:cNvPr id="6" name="Slide Number Placeholder 5"/>
          <p:cNvSpPr>
            <a:spLocks noGrp="1"/>
          </p:cNvSpPr>
          <p:nvPr>
            <p:ph type="sldNum" sz="quarter" idx="12"/>
          </p:nvPr>
        </p:nvSpPr>
        <p:spPr/>
        <p:txBody>
          <a:bodyPr/>
          <a:lstStyle/>
          <a:p>
            <a:fld id="{692320F2-236F-471B-85BC-132F455A6C6D}" type="slidenum">
              <a:rPr lang="en-GB" smtClean="0"/>
              <a:pPr/>
              <a:t>10</a:t>
            </a:fld>
            <a:endParaRPr lang="en-GB" dirty="0"/>
          </a:p>
        </p:txBody>
      </p:sp>
      <p:sp>
        <p:nvSpPr>
          <p:cNvPr id="5" name="Footer Placeholder 4"/>
          <p:cNvSpPr>
            <a:spLocks noGrp="1"/>
          </p:cNvSpPr>
          <p:nvPr>
            <p:ph type="ftr" sz="quarter" idx="3"/>
          </p:nvPr>
        </p:nvSpPr>
        <p:spPr/>
        <p:txBody>
          <a:bodyPr/>
          <a:lstStyle/>
          <a:p>
            <a:endParaRPr lang="en-GB">
              <a:solidFill>
                <a:srgbClr val="000000">
                  <a:tint val="75000"/>
                </a:srgbClr>
              </a:solidFill>
            </a:endParaRPr>
          </a:p>
        </p:txBody>
      </p:sp>
      <p:sp>
        <p:nvSpPr>
          <p:cNvPr id="7" name="Text Placeholder 1"/>
          <p:cNvSpPr txBox="1">
            <a:spLocks/>
          </p:cNvSpPr>
          <p:nvPr/>
        </p:nvSpPr>
        <p:spPr>
          <a:xfrm>
            <a:off x="611560" y="3178179"/>
            <a:ext cx="7632700" cy="2447925"/>
          </a:xfrm>
          <a:prstGeom prst="rect">
            <a:avLst/>
          </a:prstGeom>
          <a:solidFill>
            <a:schemeClr val="bg1"/>
          </a:solidFill>
        </p:spPr>
        <p:txBody>
          <a:bodyPr/>
          <a:lstStyle>
            <a:lvl1pPr marL="342900" indent="-342900" algn="l" rtl="0" eaLnBrk="1" fontAlgn="base" hangingPunct="1">
              <a:spcBef>
                <a:spcPct val="20000"/>
              </a:spcBef>
              <a:spcAft>
                <a:spcPct val="0"/>
              </a:spcAft>
              <a:buChar char="•"/>
              <a:defRPr sz="1700">
                <a:solidFill>
                  <a:srgbClr val="7B7979"/>
                </a:solidFill>
                <a:latin typeface="+mn-lt"/>
                <a:ea typeface="+mn-ea"/>
                <a:cs typeface="+mn-cs"/>
              </a:defRPr>
            </a:lvl1pPr>
            <a:lvl2pPr marL="742950" indent="-285750" algn="l" rtl="0" eaLnBrk="1" fontAlgn="base" hangingPunct="1">
              <a:spcBef>
                <a:spcPct val="20000"/>
              </a:spcBef>
              <a:spcAft>
                <a:spcPct val="0"/>
              </a:spcAft>
              <a:buChar char="–"/>
              <a:defRPr sz="1700">
                <a:solidFill>
                  <a:srgbClr val="7B7979"/>
                </a:solidFill>
                <a:latin typeface="+mn-lt"/>
              </a:defRPr>
            </a:lvl2pPr>
            <a:lvl3pPr marL="1143000" indent="-228600" algn="l" rtl="0" eaLnBrk="1" fontAlgn="base" hangingPunct="1">
              <a:spcBef>
                <a:spcPct val="20000"/>
              </a:spcBef>
              <a:spcAft>
                <a:spcPct val="0"/>
              </a:spcAft>
              <a:buChar char="•"/>
              <a:defRPr sz="1700">
                <a:solidFill>
                  <a:srgbClr val="7B7979"/>
                </a:solidFill>
                <a:latin typeface="+mn-lt"/>
              </a:defRPr>
            </a:lvl3pPr>
            <a:lvl4pPr marL="1600200" indent="-228600" algn="l" rtl="0" eaLnBrk="1" fontAlgn="base" hangingPunct="1">
              <a:spcBef>
                <a:spcPct val="20000"/>
              </a:spcBef>
              <a:spcAft>
                <a:spcPct val="0"/>
              </a:spcAft>
              <a:buChar char="–"/>
              <a:defRPr sz="1700">
                <a:solidFill>
                  <a:srgbClr val="7B7979"/>
                </a:solidFill>
                <a:latin typeface="+mn-lt"/>
              </a:defRPr>
            </a:lvl4pPr>
            <a:lvl5pPr marL="2057400" indent="-228600" algn="l" rtl="0" eaLnBrk="1" fontAlgn="base" hangingPunct="1">
              <a:spcBef>
                <a:spcPct val="20000"/>
              </a:spcBef>
              <a:spcAft>
                <a:spcPct val="0"/>
              </a:spcAft>
              <a:buChar char="»"/>
              <a:defRPr sz="1700">
                <a:solidFill>
                  <a:srgbClr val="7B7979"/>
                </a:solidFill>
                <a:latin typeface="+mn-lt"/>
              </a:defRPr>
            </a:lvl5pPr>
            <a:lvl6pPr marL="2514600" indent="-228600" algn="l" rtl="0" eaLnBrk="1" fontAlgn="base" hangingPunct="1">
              <a:spcBef>
                <a:spcPct val="20000"/>
              </a:spcBef>
              <a:spcAft>
                <a:spcPct val="0"/>
              </a:spcAft>
              <a:buChar char="»"/>
              <a:defRPr sz="1700">
                <a:solidFill>
                  <a:srgbClr val="7B7979"/>
                </a:solidFill>
                <a:latin typeface="+mn-lt"/>
              </a:defRPr>
            </a:lvl6pPr>
            <a:lvl7pPr marL="2971800" indent="-228600" algn="l" rtl="0" eaLnBrk="1" fontAlgn="base" hangingPunct="1">
              <a:spcBef>
                <a:spcPct val="20000"/>
              </a:spcBef>
              <a:spcAft>
                <a:spcPct val="0"/>
              </a:spcAft>
              <a:buChar char="»"/>
              <a:defRPr sz="1700">
                <a:solidFill>
                  <a:srgbClr val="7B7979"/>
                </a:solidFill>
                <a:latin typeface="+mn-lt"/>
              </a:defRPr>
            </a:lvl7pPr>
            <a:lvl8pPr marL="3429000" indent="-228600" algn="l" rtl="0" eaLnBrk="1" fontAlgn="base" hangingPunct="1">
              <a:spcBef>
                <a:spcPct val="20000"/>
              </a:spcBef>
              <a:spcAft>
                <a:spcPct val="0"/>
              </a:spcAft>
              <a:buChar char="»"/>
              <a:defRPr sz="1700">
                <a:solidFill>
                  <a:srgbClr val="7B7979"/>
                </a:solidFill>
                <a:latin typeface="+mn-lt"/>
              </a:defRPr>
            </a:lvl8pPr>
            <a:lvl9pPr marL="3886200" indent="-228600" algn="l" rtl="0" eaLnBrk="1" fontAlgn="base" hangingPunct="1">
              <a:spcBef>
                <a:spcPct val="20000"/>
              </a:spcBef>
              <a:spcAft>
                <a:spcPct val="0"/>
              </a:spcAft>
              <a:buChar char="»"/>
              <a:defRPr sz="1700">
                <a:solidFill>
                  <a:srgbClr val="7B7979"/>
                </a:solidFill>
                <a:latin typeface="+mn-lt"/>
              </a:defRPr>
            </a:lvl9pPr>
          </a:lstStyle>
          <a:p>
            <a:pPr marL="0" indent="0">
              <a:buFontTx/>
              <a:buNone/>
              <a:defRPr/>
            </a:pPr>
            <a:endParaRPr lang="en-GB" sz="1800" b="1" kern="0" dirty="0" smtClean="0">
              <a:solidFill>
                <a:srgbClr val="FFFFFF">
                  <a:lumMod val="50000"/>
                </a:srgbClr>
              </a:solidFill>
            </a:endParaRPr>
          </a:p>
          <a:p>
            <a:pPr marL="0" indent="0">
              <a:buFontTx/>
              <a:buNone/>
              <a:defRPr/>
            </a:pPr>
            <a:r>
              <a:rPr lang="en-GB" sz="1800" kern="0" dirty="0" smtClean="0">
                <a:solidFill>
                  <a:schemeClr val="tx1"/>
                </a:solidFill>
              </a:rPr>
              <a:t>Key components of the Operating Model:</a:t>
            </a:r>
          </a:p>
          <a:p>
            <a:pPr marL="0" indent="0">
              <a:buFontTx/>
              <a:buNone/>
              <a:defRPr/>
            </a:pPr>
            <a:endParaRPr lang="en-GB" sz="1800" kern="0" dirty="0" smtClean="0">
              <a:solidFill>
                <a:schemeClr val="tx1"/>
              </a:solidFill>
            </a:endParaRPr>
          </a:p>
          <a:p>
            <a:pPr>
              <a:defRPr/>
            </a:pPr>
            <a:r>
              <a:rPr lang="en-GB" sz="1800" kern="0" dirty="0" smtClean="0">
                <a:solidFill>
                  <a:schemeClr val="tx1"/>
                </a:solidFill>
              </a:rPr>
              <a:t>Participant journeys</a:t>
            </a:r>
          </a:p>
          <a:p>
            <a:pPr>
              <a:defRPr/>
            </a:pPr>
            <a:r>
              <a:rPr lang="en-GB" sz="1800" kern="0" dirty="0" smtClean="0">
                <a:solidFill>
                  <a:schemeClr val="tx1"/>
                </a:solidFill>
              </a:rPr>
              <a:t>Process delivery model – process maps, interfaces and timelines</a:t>
            </a:r>
          </a:p>
          <a:p>
            <a:pPr marL="0" indent="0">
              <a:buFontTx/>
              <a:buNone/>
              <a:defRPr/>
            </a:pPr>
            <a:endParaRPr lang="en-GB" sz="1800" b="1" kern="0" dirty="0" smtClean="0">
              <a:solidFill>
                <a:srgbClr val="FFFFFF">
                  <a:lumMod val="50000"/>
                </a:srgbClr>
              </a:solidFill>
            </a:endParaRPr>
          </a:p>
          <a:p>
            <a:pPr>
              <a:defRPr/>
            </a:pPr>
            <a:endParaRPr lang="en-GB" sz="1800" b="1" kern="0" dirty="0">
              <a:solidFill>
                <a:srgbClr val="FFFFFF">
                  <a:lumMod val="50000"/>
                </a:srgbClr>
              </a:solidFill>
            </a:endParaRPr>
          </a:p>
        </p:txBody>
      </p:sp>
    </p:spTree>
    <p:extLst>
      <p:ext uri="{BB962C8B-B14F-4D97-AF65-F5344CB8AC3E}">
        <p14:creationId xmlns:p14="http://schemas.microsoft.com/office/powerpoint/2010/main" val="13509958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3238" y="1124744"/>
            <a:ext cx="8028000" cy="648000"/>
          </a:xfrm>
        </p:spPr>
        <p:txBody>
          <a:bodyPr>
            <a:noAutofit/>
          </a:bodyPr>
          <a:lstStyle/>
          <a:p>
            <a:pPr lvl="0"/>
            <a:r>
              <a:rPr lang="en-GB" sz="2800" dirty="0" smtClean="0"/>
              <a:t>We propose to publish the following perspective on the implementation plan</a:t>
            </a:r>
            <a:endParaRPr lang="en-GB" sz="2800" dirty="0"/>
          </a:p>
        </p:txBody>
      </p:sp>
      <p:sp>
        <p:nvSpPr>
          <p:cNvPr id="7" name="Content Placeholder 6"/>
          <p:cNvSpPr>
            <a:spLocks noGrp="1"/>
          </p:cNvSpPr>
          <p:nvPr>
            <p:ph sz="half" idx="1"/>
          </p:nvPr>
        </p:nvSpPr>
        <p:spPr/>
        <p:txBody>
          <a:bodyPr/>
          <a:lstStyle/>
          <a:p>
            <a:pPr marL="285750" indent="-285750">
              <a:buFont typeface="Arial" pitchFamily="34" charset="0"/>
              <a:buChar char="•"/>
            </a:pPr>
            <a:r>
              <a:rPr lang="en-GB" sz="1800" dirty="0">
                <a:solidFill>
                  <a:schemeClr val="tx1"/>
                </a:solidFill>
              </a:rPr>
              <a:t>Sets out the overall plan for implementing </a:t>
            </a:r>
            <a:r>
              <a:rPr lang="en-GB" sz="1800" dirty="0" smtClean="0">
                <a:solidFill>
                  <a:schemeClr val="tx1"/>
                </a:solidFill>
              </a:rPr>
              <a:t>CM and </a:t>
            </a:r>
            <a:r>
              <a:rPr lang="en-GB" sz="1800" dirty="0" err="1" smtClean="0">
                <a:solidFill>
                  <a:schemeClr val="tx1"/>
                </a:solidFill>
              </a:rPr>
              <a:t>CfD</a:t>
            </a:r>
            <a:endParaRPr lang="en-GB" sz="1800" dirty="0">
              <a:solidFill>
                <a:schemeClr val="tx1"/>
              </a:solidFill>
            </a:endParaRPr>
          </a:p>
          <a:p>
            <a:pPr marL="285750" indent="-285750">
              <a:buFont typeface="Arial" pitchFamily="34" charset="0"/>
              <a:buChar char="•"/>
            </a:pPr>
            <a:r>
              <a:rPr lang="en-GB" sz="1800" dirty="0">
                <a:solidFill>
                  <a:schemeClr val="tx1"/>
                </a:solidFill>
              </a:rPr>
              <a:t>Identifies key activities, milestones and dependencies across all participants (DECC, Delivery Partners and </a:t>
            </a:r>
            <a:r>
              <a:rPr lang="en-GB" sz="1800" dirty="0" smtClean="0">
                <a:solidFill>
                  <a:schemeClr val="tx1"/>
                </a:solidFill>
              </a:rPr>
              <a:t>industry</a:t>
            </a:r>
          </a:p>
          <a:p>
            <a:pPr marL="285750" indent="-285750">
              <a:buFont typeface="Arial" pitchFamily="34" charset="0"/>
              <a:buChar char="•"/>
            </a:pPr>
            <a:r>
              <a:rPr lang="en-GB" sz="1800" dirty="0" smtClean="0">
                <a:solidFill>
                  <a:schemeClr val="tx1"/>
                </a:solidFill>
              </a:rPr>
              <a:t>Owned </a:t>
            </a:r>
            <a:r>
              <a:rPr lang="en-GB" sz="1800" dirty="0">
                <a:solidFill>
                  <a:schemeClr val="tx1"/>
                </a:solidFill>
              </a:rPr>
              <a:t>and maintained by DECC</a:t>
            </a:r>
          </a:p>
          <a:p>
            <a:pPr marL="285750" indent="-285750">
              <a:buFont typeface="Arial" pitchFamily="34" charset="0"/>
              <a:buChar char="•"/>
            </a:pPr>
            <a:r>
              <a:rPr lang="en-GB" sz="1800" dirty="0">
                <a:solidFill>
                  <a:schemeClr val="tx1"/>
                </a:solidFill>
              </a:rPr>
              <a:t>Primary audience is industry </a:t>
            </a:r>
            <a:r>
              <a:rPr lang="en-GB" sz="1800" dirty="0" smtClean="0">
                <a:solidFill>
                  <a:schemeClr val="tx1"/>
                </a:solidFill>
              </a:rPr>
              <a:t>stakeholders</a:t>
            </a:r>
          </a:p>
          <a:p>
            <a:pPr marL="285750" indent="-285750">
              <a:buFont typeface="Arial" pitchFamily="34" charset="0"/>
              <a:buChar char="•"/>
            </a:pPr>
            <a:r>
              <a:rPr lang="en-GB" sz="1800" dirty="0" smtClean="0">
                <a:solidFill>
                  <a:schemeClr val="tx1"/>
                </a:solidFill>
              </a:rPr>
              <a:t>May be subject to change as policy is finalised and work on implementation progresses.</a:t>
            </a:r>
          </a:p>
          <a:p>
            <a:endParaRPr lang="en-GB" sz="1800" dirty="0"/>
          </a:p>
          <a:p>
            <a:endParaRPr lang="en-GB" sz="1800" dirty="0"/>
          </a:p>
        </p:txBody>
      </p:sp>
      <p:pic>
        <p:nvPicPr>
          <p:cNvPr id="11" name="Content Placeholder 8"/>
          <p:cNvPicPr>
            <a:picLocks noGrp="1"/>
          </p:cNvPicPr>
          <p:nvPr>
            <p:ph sz="half" idx="2"/>
          </p:nvPr>
        </p:nvPicPr>
        <p:blipFill>
          <a:blip r:embed="rId2"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4662000" y="2088000"/>
            <a:ext cx="3924000" cy="1989072"/>
          </a:xfrm>
          <a:prstGeom prst="rect">
            <a:avLst/>
          </a:prstGeom>
          <a:noFill/>
        </p:spPr>
      </p:pic>
      <p:sp>
        <p:nvSpPr>
          <p:cNvPr id="6" name="Slide Number Placeholder 5"/>
          <p:cNvSpPr>
            <a:spLocks noGrp="1"/>
          </p:cNvSpPr>
          <p:nvPr>
            <p:ph type="sldNum" sz="quarter" idx="12"/>
          </p:nvPr>
        </p:nvSpPr>
        <p:spPr/>
        <p:txBody>
          <a:bodyPr/>
          <a:lstStyle/>
          <a:p>
            <a:fld id="{66F831CB-3CE3-4528-B752-065CA608A84F}" type="slidenum">
              <a:rPr lang="en-GB" smtClean="0"/>
              <a:pPr/>
              <a:t>11</a:t>
            </a:fld>
            <a:endParaRPr lang="en-GB" dirty="0"/>
          </a:p>
        </p:txBody>
      </p:sp>
      <p:sp>
        <p:nvSpPr>
          <p:cNvPr id="5" name="Footer Placeholder 4"/>
          <p:cNvSpPr>
            <a:spLocks noGrp="1"/>
          </p:cNvSpPr>
          <p:nvPr>
            <p:ph type="ftr" sz="quarter" idx="3"/>
          </p:nvPr>
        </p:nvSpPr>
        <p:spPr/>
        <p:txBody>
          <a:bodyPr/>
          <a:lstStyle/>
          <a:p>
            <a:endParaRPr lang="en-GB">
              <a:solidFill>
                <a:srgbClr val="000000">
                  <a:tint val="75000"/>
                </a:srgbClr>
              </a:solidFill>
            </a:endParaRPr>
          </a:p>
        </p:txBody>
      </p:sp>
      <p:sp>
        <p:nvSpPr>
          <p:cNvPr id="9" name="Text Placeholder 1"/>
          <p:cNvSpPr txBox="1">
            <a:spLocks/>
          </p:cNvSpPr>
          <p:nvPr/>
        </p:nvSpPr>
        <p:spPr>
          <a:xfrm>
            <a:off x="900115" y="1989138"/>
            <a:ext cx="3667125" cy="4032250"/>
          </a:xfrm>
          <a:prstGeom prst="rect">
            <a:avLst/>
          </a:prstGeom>
        </p:spPr>
        <p:txBody>
          <a:bodyPr/>
          <a:lstStyle>
            <a:lvl1pPr marL="342900" indent="-342900" algn="l" rtl="0" eaLnBrk="1" fontAlgn="base" hangingPunct="1">
              <a:spcBef>
                <a:spcPct val="20000"/>
              </a:spcBef>
              <a:spcAft>
                <a:spcPct val="0"/>
              </a:spcAft>
              <a:buChar char="•"/>
              <a:defRPr sz="2800">
                <a:solidFill>
                  <a:srgbClr val="7B7979"/>
                </a:solidFill>
                <a:latin typeface="+mn-lt"/>
                <a:ea typeface="+mn-ea"/>
                <a:cs typeface="+mn-cs"/>
              </a:defRPr>
            </a:lvl1pPr>
            <a:lvl2pPr marL="742950" indent="-285750" algn="l" rtl="0" eaLnBrk="1" fontAlgn="base" hangingPunct="1">
              <a:spcBef>
                <a:spcPct val="20000"/>
              </a:spcBef>
              <a:spcAft>
                <a:spcPct val="0"/>
              </a:spcAft>
              <a:buChar char="–"/>
              <a:defRPr sz="2400">
                <a:solidFill>
                  <a:srgbClr val="7B7979"/>
                </a:solidFill>
                <a:latin typeface="+mn-lt"/>
              </a:defRPr>
            </a:lvl2pPr>
            <a:lvl3pPr marL="1143000" indent="-228600" algn="l" rtl="0" eaLnBrk="1" fontAlgn="base" hangingPunct="1">
              <a:spcBef>
                <a:spcPct val="20000"/>
              </a:spcBef>
              <a:spcAft>
                <a:spcPct val="0"/>
              </a:spcAft>
              <a:buChar char="•"/>
              <a:defRPr sz="2000">
                <a:solidFill>
                  <a:srgbClr val="7B7979"/>
                </a:solidFill>
                <a:latin typeface="+mn-lt"/>
              </a:defRPr>
            </a:lvl3pPr>
            <a:lvl4pPr marL="1600200" indent="-228600" algn="l" rtl="0" eaLnBrk="1" fontAlgn="base" hangingPunct="1">
              <a:spcBef>
                <a:spcPct val="20000"/>
              </a:spcBef>
              <a:spcAft>
                <a:spcPct val="0"/>
              </a:spcAft>
              <a:buChar char="–"/>
              <a:defRPr sz="1800">
                <a:solidFill>
                  <a:srgbClr val="7B7979"/>
                </a:solidFill>
                <a:latin typeface="+mn-lt"/>
              </a:defRPr>
            </a:lvl4pPr>
            <a:lvl5pPr marL="2057400" indent="-228600" algn="l" rtl="0" eaLnBrk="1" fontAlgn="base" hangingPunct="1">
              <a:spcBef>
                <a:spcPct val="20000"/>
              </a:spcBef>
              <a:spcAft>
                <a:spcPct val="0"/>
              </a:spcAft>
              <a:buChar char="»"/>
              <a:defRPr sz="1800">
                <a:solidFill>
                  <a:srgbClr val="7B7979"/>
                </a:solidFill>
                <a:latin typeface="+mn-lt"/>
              </a:defRPr>
            </a:lvl5pPr>
            <a:lvl6pPr marL="2514600" indent="-228600" algn="l" rtl="0" eaLnBrk="1" fontAlgn="base" hangingPunct="1">
              <a:spcBef>
                <a:spcPct val="20000"/>
              </a:spcBef>
              <a:spcAft>
                <a:spcPct val="0"/>
              </a:spcAft>
              <a:buChar char="»"/>
              <a:defRPr sz="1800">
                <a:solidFill>
                  <a:srgbClr val="7B7979"/>
                </a:solidFill>
                <a:latin typeface="+mn-lt"/>
              </a:defRPr>
            </a:lvl6pPr>
            <a:lvl7pPr marL="2971800" indent="-228600" algn="l" rtl="0" eaLnBrk="1" fontAlgn="base" hangingPunct="1">
              <a:spcBef>
                <a:spcPct val="20000"/>
              </a:spcBef>
              <a:spcAft>
                <a:spcPct val="0"/>
              </a:spcAft>
              <a:buChar char="»"/>
              <a:defRPr sz="1800">
                <a:solidFill>
                  <a:srgbClr val="7B7979"/>
                </a:solidFill>
                <a:latin typeface="+mn-lt"/>
              </a:defRPr>
            </a:lvl7pPr>
            <a:lvl8pPr marL="3429000" indent="-228600" algn="l" rtl="0" eaLnBrk="1" fontAlgn="base" hangingPunct="1">
              <a:spcBef>
                <a:spcPct val="20000"/>
              </a:spcBef>
              <a:spcAft>
                <a:spcPct val="0"/>
              </a:spcAft>
              <a:buChar char="»"/>
              <a:defRPr sz="1800">
                <a:solidFill>
                  <a:srgbClr val="7B7979"/>
                </a:solidFill>
                <a:latin typeface="+mn-lt"/>
              </a:defRPr>
            </a:lvl8pPr>
            <a:lvl9pPr marL="3886200" indent="-228600" algn="l" rtl="0" eaLnBrk="1" fontAlgn="base" hangingPunct="1">
              <a:spcBef>
                <a:spcPct val="20000"/>
              </a:spcBef>
              <a:spcAft>
                <a:spcPct val="0"/>
              </a:spcAft>
              <a:buChar char="»"/>
              <a:defRPr sz="1800">
                <a:solidFill>
                  <a:srgbClr val="7B7979"/>
                </a:solidFill>
                <a:latin typeface="+mn-lt"/>
              </a:defRPr>
            </a:lvl9pPr>
          </a:lstStyle>
          <a:p>
            <a:endParaRPr lang="en-GB" sz="1800" kern="0" dirty="0"/>
          </a:p>
        </p:txBody>
      </p:sp>
    </p:spTree>
    <p:extLst>
      <p:ext uri="{BB962C8B-B14F-4D97-AF65-F5344CB8AC3E}">
        <p14:creationId xmlns:p14="http://schemas.microsoft.com/office/powerpoint/2010/main" val="31193514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4" y="1196752"/>
            <a:ext cx="8028000" cy="648072"/>
          </a:xfrm>
        </p:spPr>
        <p:txBody>
          <a:bodyPr>
            <a:noAutofit/>
          </a:bodyPr>
          <a:lstStyle/>
          <a:p>
            <a:r>
              <a:rPr lang="en-GB" sz="2800" dirty="0" smtClean="0"/>
              <a:t>The plan would provide the target dates of the following key milestones</a:t>
            </a:r>
            <a:endParaRPr lang="en-GB" sz="2800" dirty="0"/>
          </a:p>
        </p:txBody>
      </p:sp>
      <p:sp>
        <p:nvSpPr>
          <p:cNvPr id="9" name="Text Placeholder 8"/>
          <p:cNvSpPr>
            <a:spLocks noGrp="1"/>
          </p:cNvSpPr>
          <p:nvPr>
            <p:ph idx="1"/>
          </p:nvPr>
        </p:nvSpPr>
        <p:spPr>
          <a:xfrm>
            <a:off x="539554" y="2420888"/>
            <a:ext cx="8028000" cy="3285216"/>
          </a:xfrm>
        </p:spPr>
        <p:txBody>
          <a:bodyPr/>
          <a:lstStyle/>
          <a:p>
            <a:pPr marL="501750" lvl="2" indent="-285750" fontAlgn="t"/>
            <a:r>
              <a:rPr lang="en-GB" dirty="0"/>
              <a:t>Royal Assent to </a:t>
            </a:r>
            <a:r>
              <a:rPr lang="en-GB" dirty="0" smtClean="0"/>
              <a:t>Energy Bill</a:t>
            </a:r>
            <a:endParaRPr lang="en-GB" dirty="0"/>
          </a:p>
          <a:p>
            <a:pPr marL="501750" lvl="2" indent="-285750" fontAlgn="t"/>
            <a:r>
              <a:rPr lang="en-GB" dirty="0"/>
              <a:t>Secondary legislation laid</a:t>
            </a:r>
          </a:p>
          <a:p>
            <a:pPr marL="501750" lvl="2" indent="-285750" fontAlgn="t"/>
            <a:r>
              <a:rPr lang="en-GB" dirty="0"/>
              <a:t>Secondary legislation, codes &amp; regulation in force</a:t>
            </a:r>
          </a:p>
          <a:p>
            <a:pPr marL="501750" lvl="2" indent="-285750" fontAlgn="t"/>
            <a:r>
              <a:rPr lang="en-GB" dirty="0"/>
              <a:t>Policy instructions finalised</a:t>
            </a:r>
          </a:p>
          <a:p>
            <a:pPr marL="501750" lvl="2" indent="-285750" fontAlgn="t"/>
            <a:r>
              <a:rPr lang="en-GB" dirty="0"/>
              <a:t>Consultation response </a:t>
            </a:r>
            <a:r>
              <a:rPr lang="en-GB" dirty="0" smtClean="0"/>
              <a:t>published</a:t>
            </a:r>
          </a:p>
          <a:p>
            <a:pPr marL="501750" lvl="2" indent="-285750" fontAlgn="t"/>
            <a:r>
              <a:rPr lang="en-GB" dirty="0" smtClean="0"/>
              <a:t>Participant testing</a:t>
            </a:r>
            <a:endParaRPr lang="en-GB" dirty="0"/>
          </a:p>
          <a:p>
            <a:pPr marL="501750" lvl="2" indent="-285750" fontAlgn="t"/>
            <a:r>
              <a:rPr lang="en-GB" dirty="0"/>
              <a:t>Amount to auction and demand curve published</a:t>
            </a:r>
          </a:p>
          <a:p>
            <a:pPr marL="501750" lvl="2" indent="-285750" fontAlgn="t"/>
            <a:r>
              <a:rPr lang="en-GB" dirty="0" smtClean="0"/>
              <a:t>Pre-qualification </a:t>
            </a:r>
            <a:r>
              <a:rPr lang="en-GB" dirty="0"/>
              <a:t>opens</a:t>
            </a:r>
          </a:p>
          <a:p>
            <a:pPr marL="501750" lvl="2" indent="-285750" fontAlgn="t"/>
            <a:r>
              <a:rPr lang="en-GB" dirty="0"/>
              <a:t>First capacity auction</a:t>
            </a:r>
          </a:p>
          <a:p>
            <a:endParaRPr lang="en-GB" dirty="0"/>
          </a:p>
        </p:txBody>
      </p:sp>
      <p:sp>
        <p:nvSpPr>
          <p:cNvPr id="7" name="Slide Number Placeholder 6"/>
          <p:cNvSpPr>
            <a:spLocks noGrp="1"/>
          </p:cNvSpPr>
          <p:nvPr>
            <p:ph type="sldNum" sz="quarter" idx="12"/>
          </p:nvPr>
        </p:nvSpPr>
        <p:spPr/>
        <p:txBody>
          <a:bodyPr/>
          <a:lstStyle/>
          <a:p>
            <a:fld id="{66F831CB-3CE3-4528-B752-065CA608A84F}" type="slidenum">
              <a:rPr lang="en-GB" smtClean="0"/>
              <a:pPr/>
              <a:t>12</a:t>
            </a:fld>
            <a:endParaRPr lang="en-GB"/>
          </a:p>
        </p:txBody>
      </p:sp>
      <p:sp>
        <p:nvSpPr>
          <p:cNvPr id="6" name="Footer Placeholder 5"/>
          <p:cNvSpPr>
            <a:spLocks noGrp="1"/>
          </p:cNvSpPr>
          <p:nvPr>
            <p:ph type="ftr" sz="quarter" idx="3"/>
          </p:nvPr>
        </p:nvSpPr>
        <p:spPr/>
        <p:txBody>
          <a:bodyPr/>
          <a:lstStyle/>
          <a:p>
            <a:endParaRPr lang="en-GB">
              <a:solidFill>
                <a:srgbClr val="000000">
                  <a:tint val="75000"/>
                </a:srgbClr>
              </a:solidFill>
            </a:endParaRPr>
          </a:p>
        </p:txBody>
      </p:sp>
    </p:spTree>
    <p:extLst>
      <p:ext uri="{BB962C8B-B14F-4D97-AF65-F5344CB8AC3E}">
        <p14:creationId xmlns:p14="http://schemas.microsoft.com/office/powerpoint/2010/main" val="3519182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Implementation Steering Group: Next steps for engagement</a:t>
            </a:r>
            <a:endParaRPr lang="en-US" dirty="0"/>
          </a:p>
        </p:txBody>
      </p:sp>
      <p:sp>
        <p:nvSpPr>
          <p:cNvPr id="3" name="Subtitle 2"/>
          <p:cNvSpPr>
            <a:spLocks noGrp="1"/>
          </p:cNvSpPr>
          <p:nvPr>
            <p:ph type="subTitle" idx="1"/>
          </p:nvPr>
        </p:nvSpPr>
        <p:spPr/>
        <p:txBody>
          <a:bodyPr/>
          <a:lstStyle/>
          <a:p>
            <a:r>
              <a:rPr lang="en-GB" dirty="0" smtClean="0"/>
              <a:t>EMR Programme Team </a:t>
            </a:r>
          </a:p>
          <a:p>
            <a:r>
              <a:rPr lang="en-GB" dirty="0" smtClean="0"/>
              <a:t>28 November 2013</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noAutofit/>
          </a:bodyPr>
          <a:lstStyle/>
          <a:p>
            <a:r>
              <a:rPr lang="en-GB" sz="3200" dirty="0" smtClean="0"/>
              <a:t>Collaborative Development – Final Phase</a:t>
            </a:r>
            <a:br>
              <a:rPr lang="en-GB" sz="3200" dirty="0" smtClean="0"/>
            </a:br>
            <a:endParaRPr lang="en-US" sz="3200" dirty="0"/>
          </a:p>
        </p:txBody>
      </p:sp>
      <p:sp>
        <p:nvSpPr>
          <p:cNvPr id="19" name="Content Placeholder 18"/>
          <p:cNvSpPr>
            <a:spLocks noGrp="1"/>
          </p:cNvSpPr>
          <p:nvPr>
            <p:ph idx="1"/>
          </p:nvPr>
        </p:nvSpPr>
        <p:spPr>
          <a:xfrm>
            <a:off x="611560" y="2276876"/>
            <a:ext cx="8046448" cy="3587551"/>
          </a:xfrm>
        </p:spPr>
        <p:txBody>
          <a:bodyPr>
            <a:normAutofit lnSpcReduction="10000"/>
          </a:bodyPr>
          <a:lstStyle/>
          <a:p>
            <a:pPr marL="285750" lvl="1" indent="-285750">
              <a:buFont typeface="Arial" pitchFamily="34" charset="0"/>
              <a:buChar char="•"/>
            </a:pPr>
            <a:r>
              <a:rPr lang="en-GB" dirty="0" smtClean="0"/>
              <a:t>Over </a:t>
            </a:r>
            <a:r>
              <a:rPr lang="en-GB" dirty="0"/>
              <a:t>20 </a:t>
            </a:r>
            <a:r>
              <a:rPr lang="en-GB" dirty="0" smtClean="0"/>
              <a:t>workshops have been held </a:t>
            </a:r>
            <a:r>
              <a:rPr lang="en-GB" dirty="0"/>
              <a:t>with industry to gather feedback </a:t>
            </a:r>
            <a:r>
              <a:rPr lang="en-GB" dirty="0" smtClean="0"/>
              <a:t>on implementation issues for </a:t>
            </a:r>
            <a:r>
              <a:rPr lang="en-GB" dirty="0" err="1" smtClean="0"/>
              <a:t>CfD</a:t>
            </a:r>
            <a:r>
              <a:rPr lang="en-GB" dirty="0" smtClean="0"/>
              <a:t> and the Capacity Market</a:t>
            </a:r>
          </a:p>
          <a:p>
            <a:pPr lvl="1"/>
            <a:endParaRPr lang="en-GB" dirty="0" smtClean="0"/>
          </a:p>
          <a:p>
            <a:pPr marL="285750" lvl="1" indent="-285750">
              <a:buFont typeface="Arial" pitchFamily="34" charset="0"/>
              <a:buChar char="•"/>
            </a:pPr>
            <a:r>
              <a:rPr lang="en-US" dirty="0" smtClean="0"/>
              <a:t>Issues Resolution group on the CM working with National Grid on 6 December will discuss</a:t>
            </a:r>
            <a:r>
              <a:rPr lang="en-US" dirty="0"/>
              <a:t> </a:t>
            </a:r>
            <a:r>
              <a:rPr lang="en-US" dirty="0" smtClean="0"/>
              <a:t>remaining issues and how to resolve these. </a:t>
            </a:r>
          </a:p>
          <a:p>
            <a:pPr marL="285750" lvl="1" indent="-285750">
              <a:buFont typeface="Arial" pitchFamily="34" charset="0"/>
              <a:buChar char="•"/>
            </a:pPr>
            <a:endParaRPr lang="en-US" dirty="0"/>
          </a:p>
          <a:p>
            <a:pPr marL="285750" lvl="1" indent="-285750">
              <a:buFont typeface="Arial" pitchFamily="34" charset="0"/>
              <a:buChar char="•"/>
            </a:pPr>
            <a:r>
              <a:rPr lang="en-US" dirty="0" smtClean="0"/>
              <a:t>Publication of the draft Operating Model and the draft Implementation plan in December represents the completion of Collaborative Development. We will be seeking your feedback on this format</a:t>
            </a:r>
            <a:r>
              <a:rPr lang="en-US" dirty="0"/>
              <a:t> </a:t>
            </a:r>
            <a:r>
              <a:rPr lang="en-US" dirty="0" smtClean="0"/>
              <a:t>early in the new year. </a:t>
            </a:r>
          </a:p>
          <a:p>
            <a:pPr marL="285750" lvl="1" indent="-285750">
              <a:buFont typeface="Arial" pitchFamily="34" charset="0"/>
              <a:buChar char="•"/>
            </a:pPr>
            <a:endParaRPr lang="en-US" dirty="0"/>
          </a:p>
          <a:p>
            <a:pPr marL="285750" lvl="1" indent="-285750">
              <a:buFont typeface="Arial" pitchFamily="34" charset="0"/>
              <a:buChar char="•"/>
            </a:pPr>
            <a:r>
              <a:rPr lang="en-US" dirty="0" smtClean="0"/>
              <a:t>Focus within DECC turns to finalising the policy design and making necessary changes to the draft legislation. </a:t>
            </a:r>
            <a:endParaRPr lang="en-US" dirty="0"/>
          </a:p>
        </p:txBody>
      </p:sp>
      <p:sp>
        <p:nvSpPr>
          <p:cNvPr id="4" name="Slide Number Placeholder 3"/>
          <p:cNvSpPr>
            <a:spLocks noGrp="1"/>
          </p:cNvSpPr>
          <p:nvPr>
            <p:ph type="sldNum" sz="quarter" idx="12"/>
          </p:nvPr>
        </p:nvSpPr>
        <p:spPr>
          <a:xfrm>
            <a:off x="0" y="6309320"/>
            <a:ext cx="9144000" cy="548680"/>
          </a:xfrm>
        </p:spPr>
        <p:txBody>
          <a:bodyPr/>
          <a:lstStyle/>
          <a:p>
            <a:fld id="{E051598E-9D06-4046-8EF2-7702044C4E81}" type="slidenum">
              <a:rPr lang="en-US" smtClean="0"/>
              <a:pPr/>
              <a:t>14</a:t>
            </a:fld>
            <a:endParaRPr lang="en-US" dirty="0"/>
          </a:p>
        </p:txBody>
      </p:sp>
      <p:sp>
        <p:nvSpPr>
          <p:cNvPr id="5" name="Footer Placeholder 4"/>
          <p:cNvSpPr>
            <a:spLocks noGrp="1"/>
          </p:cNvSpPr>
          <p:nvPr>
            <p:ph type="ftr" sz="quarter" idx="3"/>
          </p:nvPr>
        </p:nvSpPr>
        <p:spPr/>
        <p:txBody>
          <a:bodyPr/>
          <a:lstStyle/>
          <a:p>
            <a:r>
              <a:rPr lang="en-US" dirty="0" smtClean="0"/>
              <a:t>Collaborative Development Implementation Steering Group: Next steps for engagement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58000" y="1368000"/>
            <a:ext cx="8028000" cy="764856"/>
          </a:xfrm>
        </p:spPr>
        <p:txBody>
          <a:bodyPr>
            <a:normAutofit/>
          </a:bodyPr>
          <a:lstStyle/>
          <a:p>
            <a:r>
              <a:rPr lang="en-US" sz="3200" dirty="0" smtClean="0"/>
              <a:t>Implementation Coordinators:</a:t>
            </a:r>
            <a:endParaRPr lang="en-US" sz="3200" dirty="0"/>
          </a:p>
        </p:txBody>
      </p:sp>
      <p:sp>
        <p:nvSpPr>
          <p:cNvPr id="7" name="Content Placeholder 6"/>
          <p:cNvSpPr>
            <a:spLocks noGrp="1"/>
          </p:cNvSpPr>
          <p:nvPr>
            <p:ph sz="half" idx="1"/>
          </p:nvPr>
        </p:nvSpPr>
        <p:spPr>
          <a:xfrm>
            <a:off x="611560" y="2420888"/>
            <a:ext cx="7398376" cy="3564000"/>
          </a:xfrm>
        </p:spPr>
        <p:txBody>
          <a:bodyPr>
            <a:normAutofit fontScale="92500" lnSpcReduction="10000"/>
          </a:bodyPr>
          <a:lstStyle/>
          <a:p>
            <a:pPr marL="285750" indent="-285750">
              <a:buFont typeface="Arial" pitchFamily="34" charset="0"/>
              <a:buChar char="•"/>
            </a:pPr>
            <a:r>
              <a:rPr lang="en-US" dirty="0" smtClean="0">
                <a:solidFill>
                  <a:schemeClr val="tx1"/>
                </a:solidFill>
              </a:rPr>
              <a:t>The EMR Programme is now moving from policy design into detailed implementation. We are revising our governance structures to ensure that implications of policy design decisions take into account business impacts and the coherence of the overarching design. </a:t>
            </a:r>
          </a:p>
          <a:p>
            <a:pPr marL="285750" lvl="0" indent="-285750">
              <a:buFont typeface="Arial" pitchFamily="34" charset="0"/>
              <a:buChar char="•"/>
            </a:pPr>
            <a:r>
              <a:rPr lang="en-US" dirty="0" smtClean="0">
                <a:solidFill>
                  <a:schemeClr val="tx1"/>
                </a:solidFill>
              </a:rPr>
              <a:t>To </a:t>
            </a:r>
            <a:r>
              <a:rPr lang="en-US" dirty="0">
                <a:solidFill>
                  <a:schemeClr val="tx1"/>
                </a:solidFill>
              </a:rPr>
              <a:t>support this process, National Grid and the </a:t>
            </a:r>
            <a:r>
              <a:rPr lang="en-US" dirty="0" err="1">
                <a:solidFill>
                  <a:schemeClr val="tx1"/>
                </a:solidFill>
              </a:rPr>
              <a:t>CfD</a:t>
            </a:r>
            <a:r>
              <a:rPr lang="en-US" dirty="0">
                <a:solidFill>
                  <a:schemeClr val="tx1"/>
                </a:solidFill>
              </a:rPr>
              <a:t> Counterparty will act as </a:t>
            </a:r>
            <a:r>
              <a:rPr lang="en-US" dirty="0" smtClean="0">
                <a:solidFill>
                  <a:schemeClr val="tx1"/>
                </a:solidFill>
              </a:rPr>
              <a:t>Implementation Coordinators </a:t>
            </a:r>
            <a:r>
              <a:rPr lang="en-US" dirty="0">
                <a:solidFill>
                  <a:schemeClr val="tx1"/>
                </a:solidFill>
              </a:rPr>
              <a:t>for the Capacity Market and the Contract for Difference respectively. </a:t>
            </a:r>
          </a:p>
          <a:p>
            <a:pPr marL="285750" lvl="0" indent="-285750">
              <a:buFont typeface="Arial" pitchFamily="34" charset="0"/>
              <a:buChar char="•"/>
            </a:pPr>
            <a:r>
              <a:rPr lang="en-US" dirty="0">
                <a:solidFill>
                  <a:schemeClr val="tx1"/>
                </a:solidFill>
              </a:rPr>
              <a:t>The process maps will be updated based on the final policy design set out in regulations and published in </a:t>
            </a:r>
            <a:r>
              <a:rPr lang="en-US" dirty="0" smtClean="0">
                <a:solidFill>
                  <a:schemeClr val="tx1"/>
                </a:solidFill>
              </a:rPr>
              <a:t>June </a:t>
            </a:r>
            <a:r>
              <a:rPr lang="en-US" dirty="0">
                <a:solidFill>
                  <a:schemeClr val="tx1"/>
                </a:solidFill>
              </a:rPr>
              <a:t>2014.</a:t>
            </a:r>
          </a:p>
          <a:p>
            <a:pPr marL="285750" lvl="0" indent="-285750">
              <a:buFont typeface="Arial" pitchFamily="34" charset="0"/>
              <a:buChar char="•"/>
            </a:pPr>
            <a:r>
              <a:rPr lang="en-US" dirty="0">
                <a:solidFill>
                  <a:schemeClr val="tx1"/>
                </a:solidFill>
              </a:rPr>
              <a:t>The Implementation Coordinators will </a:t>
            </a:r>
            <a:r>
              <a:rPr lang="en-US" dirty="0" smtClean="0">
                <a:solidFill>
                  <a:schemeClr val="tx1"/>
                </a:solidFill>
              </a:rPr>
              <a:t>then maintain </a:t>
            </a:r>
            <a:r>
              <a:rPr lang="en-US" dirty="0">
                <a:solidFill>
                  <a:schemeClr val="tx1"/>
                </a:solidFill>
              </a:rPr>
              <a:t>those process maps, updating them to reflect significant </a:t>
            </a:r>
            <a:r>
              <a:rPr lang="en-US" dirty="0" smtClean="0">
                <a:solidFill>
                  <a:schemeClr val="tx1"/>
                </a:solidFill>
              </a:rPr>
              <a:t>change as policy design </a:t>
            </a:r>
            <a:r>
              <a:rPr lang="en-US" dirty="0" err="1" smtClean="0">
                <a:solidFill>
                  <a:schemeClr val="tx1"/>
                </a:solidFill>
              </a:rPr>
              <a:t>finalised</a:t>
            </a:r>
            <a:r>
              <a:rPr lang="en-US" dirty="0" smtClean="0">
                <a:solidFill>
                  <a:schemeClr val="tx1"/>
                </a:solidFill>
              </a:rPr>
              <a:t>.  New versions published spring next year reflecting final policy.</a:t>
            </a:r>
            <a:endParaRPr lang="en-US" dirty="0">
              <a:solidFill>
                <a:schemeClr val="tx1"/>
              </a:solidFill>
            </a:endParaRPr>
          </a:p>
          <a:p>
            <a:pPr marL="285750" indent="-285750">
              <a:buFont typeface="Arial" pitchFamily="34" charset="0"/>
              <a:buChar char="•"/>
            </a:pPr>
            <a:endParaRPr lang="en-US" dirty="0" smtClean="0">
              <a:solidFill>
                <a:schemeClr val="tx1"/>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15</a:t>
            </a:fld>
            <a:endParaRPr lang="en-US" dirty="0"/>
          </a:p>
        </p:txBody>
      </p:sp>
      <p:sp>
        <p:nvSpPr>
          <p:cNvPr id="5" name="Footer Placeholder 4"/>
          <p:cNvSpPr>
            <a:spLocks noGrp="1"/>
          </p:cNvSpPr>
          <p:nvPr>
            <p:ph type="ftr" sz="quarter" idx="3"/>
          </p:nvPr>
        </p:nvSpPr>
        <p:spPr/>
        <p:txBody>
          <a:bodyPr/>
          <a:lstStyle/>
          <a:p>
            <a:r>
              <a:rPr lang="en-US" dirty="0"/>
              <a:t>Collaborative Development Implementation Steering Group: Next steps for engagement</a:t>
            </a:r>
          </a:p>
        </p:txBody>
      </p:sp>
    </p:spTree>
    <p:extLst>
      <p:ext uri="{BB962C8B-B14F-4D97-AF65-F5344CB8AC3E}">
        <p14:creationId xmlns:p14="http://schemas.microsoft.com/office/powerpoint/2010/main" val="2526593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dirty="0" smtClean="0"/>
              <a:t>Planned engagement on implementation (1):</a:t>
            </a:r>
            <a:endParaRPr lang="en-US" sz="3200" dirty="0"/>
          </a:p>
        </p:txBody>
      </p:sp>
      <p:sp>
        <p:nvSpPr>
          <p:cNvPr id="7" name="Content Placeholder 6"/>
          <p:cNvSpPr>
            <a:spLocks noGrp="1"/>
          </p:cNvSpPr>
          <p:nvPr>
            <p:ph sz="half" idx="1"/>
          </p:nvPr>
        </p:nvSpPr>
        <p:spPr>
          <a:xfrm>
            <a:off x="611560" y="1988840"/>
            <a:ext cx="7398376" cy="3564000"/>
          </a:xfrm>
        </p:spPr>
        <p:txBody>
          <a:bodyPr>
            <a:normAutofit/>
          </a:bodyPr>
          <a:lstStyle/>
          <a:p>
            <a:pPr marL="285750" indent="-285750">
              <a:buFont typeface="Arial" pitchFamily="34" charset="0"/>
              <a:buChar char="•"/>
            </a:pPr>
            <a:r>
              <a:rPr lang="en-US" dirty="0" smtClean="0">
                <a:solidFill>
                  <a:schemeClr val="tx1"/>
                </a:solidFill>
              </a:rPr>
              <a:t>National Grid:</a:t>
            </a:r>
          </a:p>
          <a:p>
            <a:pPr lvl="3" indent="0">
              <a:buNone/>
            </a:pPr>
            <a:r>
              <a:rPr lang="en-GB" dirty="0" smtClean="0"/>
              <a:t>Proposing to hold a regular forum with CM participants to:</a:t>
            </a:r>
          </a:p>
          <a:p>
            <a:pPr lvl="4" indent="0">
              <a:buNone/>
            </a:pPr>
            <a:r>
              <a:rPr lang="en-GB" dirty="0" smtClean="0"/>
              <a:t>o   update on the CM Implementation Plan and milestones for delivery</a:t>
            </a:r>
          </a:p>
          <a:p>
            <a:pPr lvl="4" indent="0">
              <a:buNone/>
            </a:pPr>
            <a:r>
              <a:rPr lang="en-GB" dirty="0" smtClean="0"/>
              <a:t>o   resolve CM implementation issues</a:t>
            </a:r>
          </a:p>
          <a:p>
            <a:pPr lvl="4" indent="0">
              <a:buNone/>
            </a:pPr>
            <a:r>
              <a:rPr lang="en-GB" dirty="0" smtClean="0"/>
              <a:t>o   present early CM IT System demonstrations</a:t>
            </a:r>
          </a:p>
          <a:p>
            <a:pPr lvl="4" indent="0">
              <a:buNone/>
            </a:pPr>
            <a:r>
              <a:rPr lang="en-GB" dirty="0" smtClean="0"/>
              <a:t>o   discuss participant progress on readiness for CM pre-qualification</a:t>
            </a:r>
          </a:p>
          <a:p>
            <a:pPr lvl="4" indent="0">
              <a:buNone/>
            </a:pPr>
            <a:endParaRPr lang="en-US" dirty="0" smtClean="0"/>
          </a:p>
          <a:p>
            <a:pPr marL="285750" lvl="1" indent="-285750">
              <a:buFont typeface="Arial" pitchFamily="34" charset="0"/>
              <a:buChar char="•"/>
            </a:pPr>
            <a:r>
              <a:rPr lang="en-US" dirty="0" err="1"/>
              <a:t>CfD</a:t>
            </a:r>
            <a:r>
              <a:rPr lang="en-US" dirty="0"/>
              <a:t> Counterparty:</a:t>
            </a:r>
          </a:p>
          <a:p>
            <a:pPr lvl="4" indent="0">
              <a:buNone/>
            </a:pPr>
            <a:r>
              <a:rPr lang="en-GB" dirty="0"/>
              <a:t>o </a:t>
            </a:r>
            <a:r>
              <a:rPr lang="en-GB" dirty="0" smtClean="0"/>
              <a:t>  </a:t>
            </a:r>
            <a:r>
              <a:rPr lang="en-US" dirty="0" smtClean="0"/>
              <a:t>Developing </a:t>
            </a:r>
            <a:r>
              <a:rPr lang="en-US" dirty="0"/>
              <a:t>stakeholder strategy to include focus groups with industry at key stages of implementation</a:t>
            </a:r>
          </a:p>
          <a:p>
            <a:pPr marL="1185750" lvl="3" indent="-285750"/>
            <a:endParaRPr lang="en-US" dirty="0" smtClean="0">
              <a:solidFill>
                <a:schemeClr val="tx1"/>
              </a:solidFill>
            </a:endParaRPr>
          </a:p>
        </p:txBody>
      </p:sp>
      <p:sp>
        <p:nvSpPr>
          <p:cNvPr id="4" name="Slide Number Placeholder 3"/>
          <p:cNvSpPr>
            <a:spLocks noGrp="1"/>
          </p:cNvSpPr>
          <p:nvPr>
            <p:ph type="sldNum" sz="quarter" idx="12"/>
          </p:nvPr>
        </p:nvSpPr>
        <p:spPr/>
        <p:txBody>
          <a:bodyPr/>
          <a:lstStyle/>
          <a:p>
            <a:endParaRPr lang="en-US" dirty="0" smtClean="0"/>
          </a:p>
          <a:p>
            <a:endParaRPr lang="en-US" dirty="0"/>
          </a:p>
        </p:txBody>
      </p:sp>
      <p:sp>
        <p:nvSpPr>
          <p:cNvPr id="5" name="Footer Placeholder 4"/>
          <p:cNvSpPr>
            <a:spLocks noGrp="1"/>
          </p:cNvSpPr>
          <p:nvPr>
            <p:ph type="ftr" sz="quarter" idx="3"/>
          </p:nvPr>
        </p:nvSpPr>
        <p:spPr>
          <a:xfrm>
            <a:off x="395536" y="6309320"/>
            <a:ext cx="8208912" cy="548680"/>
          </a:xfrm>
        </p:spPr>
        <p:txBody>
          <a:bodyPr/>
          <a:lstStyle/>
          <a:p>
            <a:r>
              <a:rPr lang="en-US" dirty="0" smtClean="0"/>
              <a:t>16        Collaborative </a:t>
            </a:r>
            <a:r>
              <a:rPr lang="en-US" dirty="0"/>
              <a:t>Development Implementation Steering Group: Next steps for engagement</a:t>
            </a:r>
          </a:p>
        </p:txBody>
      </p:sp>
    </p:spTree>
    <p:extLst>
      <p:ext uri="{BB962C8B-B14F-4D97-AF65-F5344CB8AC3E}">
        <p14:creationId xmlns:p14="http://schemas.microsoft.com/office/powerpoint/2010/main" val="38865014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051598E-9D06-4046-8EF2-7702044C4E81}" type="slidenum">
              <a:rPr lang="en-US" smtClean="0">
                <a:solidFill>
                  <a:prstClr val="white"/>
                </a:solidFill>
              </a:rPr>
              <a:pPr/>
              <a:t>17</a:t>
            </a:fld>
            <a:endParaRPr lang="en-US" dirty="0">
              <a:solidFill>
                <a:prstClr val="white"/>
              </a:solidFill>
            </a:endParaRPr>
          </a:p>
        </p:txBody>
      </p:sp>
      <p:sp>
        <p:nvSpPr>
          <p:cNvPr id="6" name="Footer Placeholder 5"/>
          <p:cNvSpPr>
            <a:spLocks noGrp="1"/>
          </p:cNvSpPr>
          <p:nvPr>
            <p:ph type="ftr" sz="quarter" idx="3"/>
          </p:nvPr>
        </p:nvSpPr>
        <p:spPr/>
        <p:txBody>
          <a:bodyPr/>
          <a:lstStyle/>
          <a:p>
            <a:r>
              <a:rPr lang="en-US" dirty="0">
                <a:solidFill>
                  <a:prstClr val="white"/>
                </a:solidFill>
              </a:rPr>
              <a:t>Collaborative Development Implementation Steering Group: Next steps for engagement</a:t>
            </a:r>
          </a:p>
        </p:txBody>
      </p:sp>
      <p:sp>
        <p:nvSpPr>
          <p:cNvPr id="7" name="Title 2"/>
          <p:cNvSpPr txBox="1">
            <a:spLocks/>
          </p:cNvSpPr>
          <p:nvPr/>
        </p:nvSpPr>
        <p:spPr>
          <a:xfrm>
            <a:off x="539552" y="1268764"/>
            <a:ext cx="7992888" cy="504825"/>
          </a:xfrm>
          <a:prstGeom prst="rect">
            <a:avLst/>
          </a:prstGeom>
        </p:spPr>
        <p:txBody>
          <a:bodyPr vert="horz" lIns="0" tIns="0" rIns="0" bIns="0" rtlCol="0" anchor="t" anchorCtr="0">
            <a:noAutofit/>
          </a:bodyPr>
          <a:lstStyle>
            <a:lvl1pPr algn="l" defTabSz="914400" rtl="0" eaLnBrk="1" latinLnBrk="0" hangingPunct="1">
              <a:spcBef>
                <a:spcPct val="0"/>
              </a:spcBef>
              <a:buNone/>
              <a:defRPr sz="4000" kern="1200" spc="-150" baseline="0">
                <a:solidFill>
                  <a:srgbClr val="00AEEF"/>
                </a:solidFill>
                <a:latin typeface="+mj-lt"/>
                <a:ea typeface="+mj-ea"/>
                <a:cs typeface="+mj-cs"/>
              </a:defRPr>
            </a:lvl1pPr>
          </a:lstStyle>
          <a:p>
            <a:r>
              <a:rPr lang="en-GB" sz="3200" dirty="0"/>
              <a:t>T</a:t>
            </a:r>
            <a:r>
              <a:rPr lang="en-GB" sz="3200" dirty="0" smtClean="0"/>
              <a:t>he </a:t>
            </a:r>
            <a:r>
              <a:rPr lang="en-GB" sz="3200" dirty="0" err="1" smtClean="0"/>
              <a:t>CfD</a:t>
            </a:r>
            <a:r>
              <a:rPr lang="en-GB" sz="3200" dirty="0" smtClean="0"/>
              <a:t> Counterparty: an update</a:t>
            </a:r>
            <a:endParaRPr lang="en-GB" sz="3200" dirty="0"/>
          </a:p>
        </p:txBody>
      </p:sp>
      <p:sp>
        <p:nvSpPr>
          <p:cNvPr id="9" name="Text Placeholder 1"/>
          <p:cNvSpPr txBox="1">
            <a:spLocks/>
          </p:cNvSpPr>
          <p:nvPr/>
        </p:nvSpPr>
        <p:spPr>
          <a:xfrm>
            <a:off x="539553" y="1988841"/>
            <a:ext cx="7560840" cy="3600400"/>
          </a:xfrm>
          <a:prstGeom prst="rect">
            <a:avLst/>
          </a:prstGeom>
        </p:spPr>
        <p:txBody>
          <a:bodyPr vert="horz" lIns="0" tIns="0" rIns="0" bIns="0" rtlCol="0">
            <a:normAutofit/>
          </a:bodyPr>
          <a:lstStyle>
            <a:lvl1pPr marL="0" indent="0" algn="l" defTabSz="914400" rtl="0" eaLnBrk="1" latinLnBrk="0" hangingPunct="1">
              <a:spcBef>
                <a:spcPts val="1200"/>
              </a:spcBef>
              <a:buFont typeface="Arial" pitchFamily="34" charset="0"/>
              <a:buNone/>
              <a:defRPr sz="18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lvl="2" indent="0">
              <a:buFont typeface="Arial" pitchFamily="34" charset="0"/>
              <a:buNone/>
            </a:pPr>
            <a:r>
              <a:rPr lang="en-GB" dirty="0" smtClean="0">
                <a:solidFill>
                  <a:prstClr val="black"/>
                </a:solidFill>
                <a:latin typeface="Arial"/>
              </a:rPr>
              <a:t>Operational, with full powers, by July 2014, the </a:t>
            </a:r>
            <a:r>
              <a:rPr lang="en-GB" dirty="0" err="1">
                <a:solidFill>
                  <a:prstClr val="black"/>
                </a:solidFill>
              </a:rPr>
              <a:t>CfD</a:t>
            </a:r>
            <a:r>
              <a:rPr lang="en-GB" dirty="0">
                <a:solidFill>
                  <a:prstClr val="black"/>
                </a:solidFill>
              </a:rPr>
              <a:t> Counterparty will </a:t>
            </a:r>
            <a:r>
              <a:rPr lang="en-GB" dirty="0" smtClean="0">
                <a:solidFill>
                  <a:prstClr val="black"/>
                </a:solidFill>
              </a:rPr>
              <a:t>be</a:t>
            </a:r>
            <a:r>
              <a:rPr lang="en-GB" dirty="0">
                <a:solidFill>
                  <a:prstClr val="black"/>
                </a:solidFill>
                <a:latin typeface="Arial"/>
              </a:rPr>
              <a:t> </a:t>
            </a:r>
            <a:r>
              <a:rPr lang="en-GB" dirty="0" smtClean="0">
                <a:solidFill>
                  <a:prstClr val="black"/>
                </a:solidFill>
                <a:latin typeface="Arial"/>
              </a:rPr>
              <a:t>r</a:t>
            </a:r>
            <a:r>
              <a:rPr lang="en-GB" kern="0" dirty="0" smtClean="0">
                <a:solidFill>
                  <a:prstClr val="black"/>
                </a:solidFill>
                <a:latin typeface="Arial"/>
              </a:rPr>
              <a:t>esponsible for:</a:t>
            </a:r>
          </a:p>
          <a:p>
            <a:pPr marL="396975" lvl="2" indent="-180975">
              <a:defRPr/>
            </a:pPr>
            <a:r>
              <a:rPr lang="en-GB" kern="0" dirty="0" smtClean="0">
                <a:solidFill>
                  <a:prstClr val="black"/>
                </a:solidFill>
                <a:latin typeface="Arial"/>
              </a:rPr>
              <a:t>Co-ordination of </a:t>
            </a:r>
            <a:r>
              <a:rPr lang="en-GB" kern="0" dirty="0" err="1" smtClean="0">
                <a:solidFill>
                  <a:prstClr val="black"/>
                </a:solidFill>
                <a:latin typeface="Arial"/>
              </a:rPr>
              <a:t>CfD</a:t>
            </a:r>
            <a:r>
              <a:rPr lang="en-GB" kern="0" dirty="0" smtClean="0">
                <a:solidFill>
                  <a:prstClr val="black"/>
                </a:solidFill>
                <a:latin typeface="Arial"/>
              </a:rPr>
              <a:t> implementation</a:t>
            </a:r>
          </a:p>
          <a:p>
            <a:pPr marL="396975" lvl="2" indent="-180975">
              <a:defRPr/>
            </a:pPr>
            <a:r>
              <a:rPr lang="en-GB" kern="0" dirty="0" smtClean="0">
                <a:solidFill>
                  <a:prstClr val="black"/>
                </a:solidFill>
                <a:latin typeface="Arial"/>
              </a:rPr>
              <a:t>Signing </a:t>
            </a:r>
            <a:r>
              <a:rPr lang="en-GB" kern="0" dirty="0" err="1" smtClean="0">
                <a:solidFill>
                  <a:prstClr val="black"/>
                </a:solidFill>
                <a:latin typeface="Arial"/>
              </a:rPr>
              <a:t>CfD</a:t>
            </a:r>
            <a:r>
              <a:rPr lang="en-GB" kern="0" dirty="0" smtClean="0">
                <a:solidFill>
                  <a:prstClr val="black"/>
                </a:solidFill>
                <a:latin typeface="Arial"/>
              </a:rPr>
              <a:t> contracts with projects deemed eligible by Government or the System Operator.</a:t>
            </a:r>
          </a:p>
          <a:p>
            <a:pPr marL="396975" lvl="2" indent="-180975">
              <a:defRPr/>
            </a:pPr>
            <a:r>
              <a:rPr lang="en-GB" kern="0" dirty="0" smtClean="0">
                <a:solidFill>
                  <a:prstClr val="black"/>
                </a:solidFill>
                <a:latin typeface="Arial"/>
              </a:rPr>
              <a:t>Managing those contracts in line with terms set out in the contracts.</a:t>
            </a:r>
          </a:p>
          <a:p>
            <a:pPr marL="396975" lvl="2" indent="-180975">
              <a:defRPr/>
            </a:pPr>
            <a:r>
              <a:rPr lang="en-GB" kern="0" dirty="0" smtClean="0">
                <a:solidFill>
                  <a:prstClr val="black"/>
                </a:solidFill>
                <a:latin typeface="Arial"/>
              </a:rPr>
              <a:t>Forecasting supplier obligation levy rate/reserve, collecting collateral from suppliers. </a:t>
            </a:r>
          </a:p>
          <a:p>
            <a:pPr marL="396975" lvl="2" indent="-180975">
              <a:defRPr/>
            </a:pPr>
            <a:r>
              <a:rPr lang="en-GB" kern="0" dirty="0" smtClean="0">
                <a:solidFill>
                  <a:prstClr val="black"/>
                </a:solidFill>
                <a:latin typeface="Arial"/>
              </a:rPr>
              <a:t>Through its settlement agent (</a:t>
            </a:r>
            <a:r>
              <a:rPr lang="en-GB" kern="0" dirty="0" err="1" smtClean="0">
                <a:solidFill>
                  <a:prstClr val="black"/>
                </a:solidFill>
                <a:latin typeface="Arial"/>
              </a:rPr>
              <a:t>Elexon</a:t>
            </a:r>
            <a:r>
              <a:rPr lang="en-GB" kern="0" dirty="0" smtClean="0">
                <a:solidFill>
                  <a:prstClr val="black"/>
                </a:solidFill>
                <a:latin typeface="Arial"/>
              </a:rPr>
              <a:t>) ensuring that payments flow from/to generators and suppliers.</a:t>
            </a:r>
            <a:endParaRPr lang="en-GB" dirty="0" smtClean="0">
              <a:solidFill>
                <a:prstClr val="black"/>
              </a:solidFill>
            </a:endParaRPr>
          </a:p>
          <a:p>
            <a:endParaRPr lang="en-GB" dirty="0"/>
          </a:p>
        </p:txBody>
      </p:sp>
    </p:spTree>
    <p:extLst>
      <p:ext uri="{BB962C8B-B14F-4D97-AF65-F5344CB8AC3E}">
        <p14:creationId xmlns:p14="http://schemas.microsoft.com/office/powerpoint/2010/main" val="269410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429822224"/>
              </p:ext>
            </p:extLst>
          </p:nvPr>
        </p:nvGraphicFramePr>
        <p:xfrm>
          <a:off x="401224" y="1556958"/>
          <a:ext cx="7272810" cy="4464496"/>
        </p:xfrm>
        <a:graphic>
          <a:graphicData uri="http://schemas.openxmlformats.org/drawingml/2006/table">
            <a:tbl>
              <a:tblPr firstRow="1" bandRow="1">
                <a:tableStyleId>{5C22544A-7EE6-4342-B048-85BDC9FD1C3A}</a:tableStyleId>
              </a:tblPr>
              <a:tblGrid>
                <a:gridCol w="1212135"/>
                <a:gridCol w="1212135"/>
                <a:gridCol w="1212135"/>
                <a:gridCol w="1212135"/>
                <a:gridCol w="1212135"/>
                <a:gridCol w="1212135"/>
              </a:tblGrid>
              <a:tr h="62624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rPr>
                        <a:t>Q2 2013</a:t>
                      </a:r>
                    </a:p>
                    <a:p>
                      <a:pPr algn="ctr"/>
                      <a:endParaRPr lang="en-GB" sz="1600" b="0" dirty="0">
                        <a:solidFill>
                          <a:schemeClr val="tx1"/>
                        </a:solidFill>
                      </a:endParaRPr>
                    </a:p>
                  </a:txBody>
                  <a:tcPr/>
                </a:tc>
                <a:tc>
                  <a:txBody>
                    <a:bodyPr/>
                    <a:lstStyle/>
                    <a:p>
                      <a:pPr algn="ctr"/>
                      <a:r>
                        <a:rPr lang="en-GB" sz="1600" b="0" dirty="0" smtClean="0">
                          <a:solidFill>
                            <a:schemeClr val="tx1"/>
                          </a:solidFill>
                        </a:rPr>
                        <a:t>Q3 2013</a:t>
                      </a:r>
                      <a:endParaRPr lang="en-GB" sz="1600" b="0" dirty="0">
                        <a:solidFill>
                          <a:schemeClr val="tx1"/>
                        </a:solidFill>
                      </a:endParaRPr>
                    </a:p>
                  </a:txBody>
                  <a:tcPr/>
                </a:tc>
                <a:tc>
                  <a:txBody>
                    <a:bodyPr/>
                    <a:lstStyle/>
                    <a:p>
                      <a:pPr algn="ctr"/>
                      <a:r>
                        <a:rPr lang="en-GB" sz="1600" b="0" dirty="0" smtClean="0">
                          <a:solidFill>
                            <a:schemeClr val="tx1"/>
                          </a:solidFill>
                        </a:rPr>
                        <a:t>Q4 2013</a:t>
                      </a:r>
                      <a:endParaRPr lang="en-GB" sz="1600" b="0" dirty="0">
                        <a:solidFill>
                          <a:schemeClr val="tx1"/>
                        </a:solidFill>
                      </a:endParaRPr>
                    </a:p>
                  </a:txBody>
                  <a:tcPr/>
                </a:tc>
                <a:tc>
                  <a:txBody>
                    <a:bodyPr/>
                    <a:lstStyle/>
                    <a:p>
                      <a:pPr algn="ctr"/>
                      <a:r>
                        <a:rPr lang="en-GB" sz="1600" b="0" dirty="0" smtClean="0">
                          <a:solidFill>
                            <a:schemeClr val="tx1"/>
                          </a:solidFill>
                        </a:rPr>
                        <a:t>Q1 2014</a:t>
                      </a:r>
                      <a:endParaRPr lang="en-GB" sz="1600" b="0" dirty="0">
                        <a:solidFill>
                          <a:schemeClr val="tx1"/>
                        </a:solidFill>
                      </a:endParaRPr>
                    </a:p>
                  </a:txBody>
                  <a:tcPr/>
                </a:tc>
                <a:tc>
                  <a:txBody>
                    <a:bodyPr/>
                    <a:lstStyle/>
                    <a:p>
                      <a:pPr algn="ctr"/>
                      <a:r>
                        <a:rPr lang="en-GB" sz="1600" b="0" dirty="0" smtClean="0">
                          <a:solidFill>
                            <a:schemeClr val="tx1"/>
                          </a:solidFill>
                        </a:rPr>
                        <a:t>Q2 2014</a:t>
                      </a:r>
                      <a:endParaRPr lang="en-GB" sz="1600" b="0" dirty="0">
                        <a:solidFill>
                          <a:schemeClr val="tx1"/>
                        </a:solidFill>
                      </a:endParaRPr>
                    </a:p>
                  </a:txBody>
                  <a:tcPr/>
                </a:tc>
                <a:tc>
                  <a:txBody>
                    <a:bodyPr/>
                    <a:lstStyle/>
                    <a:p>
                      <a:pPr algn="ctr"/>
                      <a:r>
                        <a:rPr lang="en-GB" sz="1600" b="0" dirty="0" smtClean="0">
                          <a:solidFill>
                            <a:schemeClr val="tx1"/>
                          </a:solidFill>
                        </a:rPr>
                        <a:t>Q3 2014</a:t>
                      </a:r>
                      <a:endParaRPr lang="en-GB" sz="1600" b="0" dirty="0">
                        <a:solidFill>
                          <a:schemeClr val="tx1"/>
                        </a:solidFill>
                      </a:endParaRPr>
                    </a:p>
                  </a:txBody>
                  <a:tcPr/>
                </a:tc>
              </a:tr>
              <a:tr h="3838247">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sp>
        <p:nvSpPr>
          <p:cNvPr id="18" name="Pentagon 17"/>
          <p:cNvSpPr/>
          <p:nvPr/>
        </p:nvSpPr>
        <p:spPr>
          <a:xfrm>
            <a:off x="1583400" y="3157343"/>
            <a:ext cx="2772576" cy="36004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prstClr val="white"/>
                </a:solidFill>
              </a:rPr>
              <a:t>Recruitment of Chair, SID</a:t>
            </a:r>
          </a:p>
        </p:txBody>
      </p:sp>
      <p:sp>
        <p:nvSpPr>
          <p:cNvPr id="23" name="Pentagon 22"/>
          <p:cNvSpPr/>
          <p:nvPr/>
        </p:nvSpPr>
        <p:spPr>
          <a:xfrm>
            <a:off x="4787452" y="4613992"/>
            <a:ext cx="2306299" cy="364997"/>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prstClr val="white"/>
                </a:solidFill>
              </a:rPr>
              <a:t>Recruitment of  </a:t>
            </a:r>
            <a:r>
              <a:rPr lang="en-GB" sz="1100" dirty="0" smtClean="0">
                <a:solidFill>
                  <a:prstClr val="white"/>
                </a:solidFill>
              </a:rPr>
              <a:t>initial staff</a:t>
            </a:r>
            <a:endParaRPr lang="en-GB" sz="1100" dirty="0">
              <a:solidFill>
                <a:prstClr val="white"/>
              </a:solidFill>
            </a:endParaRPr>
          </a:p>
        </p:txBody>
      </p:sp>
      <p:sp>
        <p:nvSpPr>
          <p:cNvPr id="33" name="Flowchart: Decision 32"/>
          <p:cNvSpPr/>
          <p:nvPr/>
        </p:nvSpPr>
        <p:spPr>
          <a:xfrm>
            <a:off x="6653458" y="5629391"/>
            <a:ext cx="221357" cy="216024"/>
          </a:xfrm>
          <a:prstGeom prst="flowChartDecisi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5" name="Flowchart: Decision 34"/>
          <p:cNvSpPr/>
          <p:nvPr/>
        </p:nvSpPr>
        <p:spPr>
          <a:xfrm>
            <a:off x="536796" y="2522148"/>
            <a:ext cx="221357" cy="216024"/>
          </a:xfrm>
          <a:prstGeom prst="flowChartDecisi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6" name="TextBox 35"/>
          <p:cNvSpPr txBox="1"/>
          <p:nvPr/>
        </p:nvSpPr>
        <p:spPr>
          <a:xfrm>
            <a:off x="6730151" y="5086345"/>
            <a:ext cx="995810" cy="861774"/>
          </a:xfrm>
          <a:prstGeom prst="rect">
            <a:avLst/>
          </a:prstGeom>
          <a:noFill/>
        </p:spPr>
        <p:txBody>
          <a:bodyPr wrap="square" rtlCol="0">
            <a:spAutoFit/>
          </a:bodyPr>
          <a:lstStyle/>
          <a:p>
            <a:pPr algn="ctr"/>
            <a:r>
              <a:rPr lang="en-GB" sz="1000" b="1" dirty="0">
                <a:solidFill>
                  <a:prstClr val="black"/>
                </a:solidFill>
              </a:rPr>
              <a:t>Counterparty company designated and operational </a:t>
            </a:r>
          </a:p>
        </p:txBody>
      </p:sp>
      <p:sp>
        <p:nvSpPr>
          <p:cNvPr id="46" name="Chevron 45"/>
          <p:cNvSpPr/>
          <p:nvPr/>
        </p:nvSpPr>
        <p:spPr>
          <a:xfrm>
            <a:off x="2051720" y="5448715"/>
            <a:ext cx="1805533" cy="572739"/>
          </a:xfrm>
          <a:prstGeom prst="chevr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prstClr val="white"/>
                </a:solidFill>
              </a:rPr>
              <a:t>Consultation</a:t>
            </a:r>
          </a:p>
        </p:txBody>
      </p:sp>
      <p:sp>
        <p:nvSpPr>
          <p:cNvPr id="47" name="Chevron 46"/>
          <p:cNvSpPr/>
          <p:nvPr/>
        </p:nvSpPr>
        <p:spPr>
          <a:xfrm>
            <a:off x="5399944" y="5453352"/>
            <a:ext cx="1247583" cy="568102"/>
          </a:xfrm>
          <a:prstGeom prst="chevr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dirty="0">
              <a:solidFill>
                <a:prstClr val="white"/>
              </a:solidFill>
            </a:endParaRPr>
          </a:p>
        </p:txBody>
      </p:sp>
      <p:sp>
        <p:nvSpPr>
          <p:cNvPr id="48" name="TextBox 47"/>
          <p:cNvSpPr txBox="1"/>
          <p:nvPr/>
        </p:nvSpPr>
        <p:spPr>
          <a:xfrm>
            <a:off x="3793802" y="2384116"/>
            <a:ext cx="1606142" cy="553998"/>
          </a:xfrm>
          <a:prstGeom prst="rect">
            <a:avLst/>
          </a:prstGeom>
          <a:noFill/>
        </p:spPr>
        <p:txBody>
          <a:bodyPr wrap="square" rtlCol="0">
            <a:spAutoFit/>
          </a:bodyPr>
          <a:lstStyle/>
          <a:p>
            <a:r>
              <a:rPr lang="en-GB" sz="1000" dirty="0">
                <a:solidFill>
                  <a:prstClr val="black"/>
                </a:solidFill>
              </a:rPr>
              <a:t>Counterparty expected to be registered as a company</a:t>
            </a:r>
          </a:p>
        </p:txBody>
      </p:sp>
      <p:sp>
        <p:nvSpPr>
          <p:cNvPr id="5" name="Title 4"/>
          <p:cNvSpPr>
            <a:spLocks noGrp="1"/>
          </p:cNvSpPr>
          <p:nvPr>
            <p:ph type="title"/>
          </p:nvPr>
        </p:nvSpPr>
        <p:spPr>
          <a:xfrm>
            <a:off x="1234239" y="332656"/>
            <a:ext cx="8162297" cy="504825"/>
          </a:xfrm>
        </p:spPr>
        <p:txBody>
          <a:bodyPr>
            <a:normAutofit fontScale="90000"/>
          </a:bodyPr>
          <a:lstStyle/>
          <a:p>
            <a:r>
              <a:rPr lang="en-GB" dirty="0"/>
              <a:t>Timeline for </a:t>
            </a:r>
            <a:r>
              <a:rPr lang="en-GB" dirty="0" smtClean="0"/>
              <a:t>CfD Counterparty setup</a:t>
            </a:r>
            <a:endParaRPr lang="en-GB" dirty="0"/>
          </a:p>
        </p:txBody>
      </p:sp>
      <p:sp>
        <p:nvSpPr>
          <p:cNvPr id="49" name="TextBox 48"/>
          <p:cNvSpPr txBox="1"/>
          <p:nvPr/>
        </p:nvSpPr>
        <p:spPr>
          <a:xfrm>
            <a:off x="601283" y="2410543"/>
            <a:ext cx="1149927" cy="553998"/>
          </a:xfrm>
          <a:prstGeom prst="rect">
            <a:avLst/>
          </a:prstGeom>
          <a:noFill/>
        </p:spPr>
        <p:txBody>
          <a:bodyPr wrap="square" rtlCol="0">
            <a:spAutoFit/>
          </a:bodyPr>
          <a:lstStyle/>
          <a:p>
            <a:pPr algn="ctr"/>
            <a:r>
              <a:rPr lang="en-GB" sz="1000" dirty="0">
                <a:solidFill>
                  <a:prstClr val="black"/>
                </a:solidFill>
              </a:rPr>
              <a:t>Decision on counterparty location </a:t>
            </a:r>
          </a:p>
        </p:txBody>
      </p:sp>
      <p:sp>
        <p:nvSpPr>
          <p:cNvPr id="52" name="Flowchart: Decision 51"/>
          <p:cNvSpPr/>
          <p:nvPr/>
        </p:nvSpPr>
        <p:spPr>
          <a:xfrm>
            <a:off x="4486194" y="3217333"/>
            <a:ext cx="221357" cy="216024"/>
          </a:xfrm>
          <a:prstGeom prst="flowChartDecisi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3" name="TextBox 52"/>
          <p:cNvSpPr txBox="1"/>
          <p:nvPr/>
        </p:nvSpPr>
        <p:spPr>
          <a:xfrm>
            <a:off x="4235117" y="3498826"/>
            <a:ext cx="1149927" cy="400110"/>
          </a:xfrm>
          <a:prstGeom prst="rect">
            <a:avLst/>
          </a:prstGeom>
          <a:noFill/>
        </p:spPr>
        <p:txBody>
          <a:bodyPr wrap="square" rtlCol="0">
            <a:spAutoFit/>
          </a:bodyPr>
          <a:lstStyle/>
          <a:p>
            <a:pPr algn="ctr"/>
            <a:r>
              <a:rPr lang="en-GB" sz="1000" dirty="0">
                <a:solidFill>
                  <a:prstClr val="black"/>
                </a:solidFill>
              </a:rPr>
              <a:t>Chair and SID appointed </a:t>
            </a:r>
          </a:p>
        </p:txBody>
      </p:sp>
      <p:sp>
        <p:nvSpPr>
          <p:cNvPr id="55" name="Pentagon 54"/>
          <p:cNvSpPr/>
          <p:nvPr/>
        </p:nvSpPr>
        <p:spPr>
          <a:xfrm>
            <a:off x="4021499" y="4024115"/>
            <a:ext cx="2232990" cy="36004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prstClr val="white"/>
                </a:solidFill>
              </a:rPr>
              <a:t>Recruitment of COO and CFO</a:t>
            </a:r>
          </a:p>
        </p:txBody>
      </p:sp>
      <p:sp>
        <p:nvSpPr>
          <p:cNvPr id="59" name="Chevron 58"/>
          <p:cNvSpPr/>
          <p:nvPr/>
        </p:nvSpPr>
        <p:spPr>
          <a:xfrm>
            <a:off x="3952917" y="5437327"/>
            <a:ext cx="1447027" cy="572739"/>
          </a:xfrm>
          <a:prstGeom prst="chevr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prstClr val="white"/>
                </a:solidFill>
              </a:rPr>
              <a:t>Review </a:t>
            </a:r>
          </a:p>
        </p:txBody>
      </p:sp>
      <p:sp>
        <p:nvSpPr>
          <p:cNvPr id="25" name="Flowchart: Decision 24"/>
          <p:cNvSpPr/>
          <p:nvPr/>
        </p:nvSpPr>
        <p:spPr>
          <a:xfrm>
            <a:off x="3594188" y="2485648"/>
            <a:ext cx="221357" cy="216024"/>
          </a:xfrm>
          <a:prstGeom prst="flowChartDecisi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extBox 1"/>
          <p:cNvSpPr txBox="1"/>
          <p:nvPr/>
        </p:nvSpPr>
        <p:spPr>
          <a:xfrm>
            <a:off x="5594243" y="5517232"/>
            <a:ext cx="1008111" cy="600164"/>
          </a:xfrm>
          <a:prstGeom prst="rect">
            <a:avLst/>
          </a:prstGeom>
          <a:noFill/>
        </p:spPr>
        <p:txBody>
          <a:bodyPr wrap="square" rtlCol="0">
            <a:spAutoFit/>
          </a:bodyPr>
          <a:lstStyle/>
          <a:p>
            <a:r>
              <a:rPr lang="en-GB" sz="1100" dirty="0">
                <a:solidFill>
                  <a:prstClr val="white"/>
                </a:solidFill>
              </a:rPr>
              <a:t>Regs laid in Parliament</a:t>
            </a:r>
          </a:p>
          <a:p>
            <a:endParaRPr lang="en-GB" sz="1100" dirty="0">
              <a:solidFill>
                <a:prstClr val="black"/>
              </a:solidFill>
            </a:endParaRPr>
          </a:p>
        </p:txBody>
      </p:sp>
      <p:sp>
        <p:nvSpPr>
          <p:cNvPr id="19" name="Slide Number Placeholder 4"/>
          <p:cNvSpPr>
            <a:spLocks noGrp="1"/>
          </p:cNvSpPr>
          <p:nvPr>
            <p:ph type="sldNum" sz="quarter" idx="12"/>
          </p:nvPr>
        </p:nvSpPr>
        <p:spPr>
          <a:xfrm>
            <a:off x="0" y="6309320"/>
            <a:ext cx="9144000" cy="548680"/>
          </a:xfrm>
        </p:spPr>
        <p:txBody>
          <a:bodyPr/>
          <a:lstStyle/>
          <a:p>
            <a:r>
              <a:rPr lang="en-US" dirty="0" smtClean="0">
                <a:solidFill>
                  <a:prstClr val="white"/>
                </a:solidFill>
              </a:rPr>
              <a:t>18 Collaborative </a:t>
            </a:r>
            <a:r>
              <a:rPr lang="en-US" dirty="0">
                <a:solidFill>
                  <a:prstClr val="white"/>
                </a:solidFill>
              </a:rPr>
              <a:t>Development Implementation Steering Group: Next steps for engagement</a:t>
            </a:r>
          </a:p>
        </p:txBody>
      </p:sp>
    </p:spTree>
    <p:extLst>
      <p:ext uri="{BB962C8B-B14F-4D97-AF65-F5344CB8AC3E}">
        <p14:creationId xmlns:p14="http://schemas.microsoft.com/office/powerpoint/2010/main" val="14588693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051598E-9D06-4046-8EF2-7702044C4E81}" type="slidenum">
              <a:rPr lang="en-US" smtClean="0">
                <a:solidFill>
                  <a:prstClr val="white"/>
                </a:solidFill>
              </a:rPr>
              <a:pPr/>
              <a:t>19</a:t>
            </a:fld>
            <a:endParaRPr lang="en-US" dirty="0">
              <a:solidFill>
                <a:prstClr val="white"/>
              </a:solidFill>
            </a:endParaRPr>
          </a:p>
        </p:txBody>
      </p:sp>
      <p:sp>
        <p:nvSpPr>
          <p:cNvPr id="6" name="Footer Placeholder 5"/>
          <p:cNvSpPr>
            <a:spLocks noGrp="1"/>
          </p:cNvSpPr>
          <p:nvPr>
            <p:ph type="ftr" sz="quarter" idx="3"/>
          </p:nvPr>
        </p:nvSpPr>
        <p:spPr/>
        <p:txBody>
          <a:bodyPr/>
          <a:lstStyle/>
          <a:p>
            <a:r>
              <a:rPr lang="en-US" dirty="0">
                <a:solidFill>
                  <a:prstClr val="white"/>
                </a:solidFill>
              </a:rPr>
              <a:t>Collaborative Development Implementation Steering Group: Next steps for engagement</a:t>
            </a:r>
          </a:p>
        </p:txBody>
      </p:sp>
      <p:sp>
        <p:nvSpPr>
          <p:cNvPr id="7" name="Title 2"/>
          <p:cNvSpPr>
            <a:spLocks noGrp="1"/>
          </p:cNvSpPr>
          <p:nvPr>
            <p:ph type="title"/>
          </p:nvPr>
        </p:nvSpPr>
        <p:spPr>
          <a:xfrm>
            <a:off x="454470" y="1340768"/>
            <a:ext cx="5976664" cy="504056"/>
          </a:xfrm>
        </p:spPr>
        <p:txBody>
          <a:bodyPr>
            <a:noAutofit/>
          </a:bodyPr>
          <a:lstStyle/>
          <a:p>
            <a:r>
              <a:rPr lang="en-GB" sz="4000" dirty="0" smtClean="0"/>
              <a:t>Towards implementation</a:t>
            </a:r>
            <a:endParaRPr lang="en-GB" sz="4000" dirty="0"/>
          </a:p>
        </p:txBody>
      </p:sp>
      <p:sp>
        <p:nvSpPr>
          <p:cNvPr id="9" name="Text Placeholder 1"/>
          <p:cNvSpPr txBox="1">
            <a:spLocks/>
          </p:cNvSpPr>
          <p:nvPr/>
        </p:nvSpPr>
        <p:spPr>
          <a:xfrm>
            <a:off x="454470" y="2132856"/>
            <a:ext cx="7704856" cy="4824536"/>
          </a:xfrm>
          <a:prstGeom prst="rect">
            <a:avLst/>
          </a:prstGeom>
        </p:spPr>
        <p:txBody>
          <a:bodyPr vert="horz" lIns="0" tIns="0" rIns="0" bIns="0" rtlCol="0">
            <a:normAutofit/>
          </a:bodyPr>
          <a:lstStyle>
            <a:lvl1pPr marL="0" indent="0" algn="l" defTabSz="914400" rtl="0" eaLnBrk="1" latinLnBrk="0" hangingPunct="1">
              <a:spcBef>
                <a:spcPts val="1200"/>
              </a:spcBef>
              <a:buFont typeface="Arial" pitchFamily="34" charset="0"/>
              <a:buNone/>
              <a:defRPr sz="18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n-GB" dirty="0" smtClean="0">
                <a:solidFill>
                  <a:prstClr val="black"/>
                </a:solidFill>
              </a:rPr>
              <a:t>A Setup Team is working on the establishment of the </a:t>
            </a:r>
            <a:r>
              <a:rPr lang="en-GB" dirty="0" err="1" smtClean="0">
                <a:solidFill>
                  <a:prstClr val="black"/>
                </a:solidFill>
              </a:rPr>
              <a:t>CfD</a:t>
            </a:r>
            <a:r>
              <a:rPr lang="en-GB" dirty="0" smtClean="0">
                <a:solidFill>
                  <a:prstClr val="black"/>
                </a:solidFill>
              </a:rPr>
              <a:t> Counterparty company, ready for Designation once secondary legislation enters into force, which is expected in July 2014 (subject to the will of Parliament). </a:t>
            </a:r>
          </a:p>
          <a:p>
            <a:r>
              <a:rPr lang="en-GB" dirty="0" smtClean="0">
                <a:solidFill>
                  <a:prstClr val="black"/>
                </a:solidFill>
              </a:rPr>
              <a:t>The remit of the Setup Team includes </a:t>
            </a:r>
            <a:r>
              <a:rPr lang="en-GB" dirty="0">
                <a:solidFill>
                  <a:prstClr val="black"/>
                </a:solidFill>
              </a:rPr>
              <a:t>development </a:t>
            </a:r>
            <a:r>
              <a:rPr lang="en-GB" dirty="0" smtClean="0">
                <a:solidFill>
                  <a:prstClr val="black"/>
                </a:solidFill>
              </a:rPr>
              <a:t>and implementation of </a:t>
            </a:r>
            <a:r>
              <a:rPr lang="en-GB" dirty="0" err="1" smtClean="0">
                <a:solidFill>
                  <a:prstClr val="black"/>
                </a:solidFill>
              </a:rPr>
              <a:t>CfD</a:t>
            </a:r>
            <a:r>
              <a:rPr lang="en-GB" dirty="0" smtClean="0">
                <a:solidFill>
                  <a:prstClr val="black"/>
                </a:solidFill>
              </a:rPr>
              <a:t> processes and systems. </a:t>
            </a:r>
          </a:p>
          <a:p>
            <a:r>
              <a:rPr lang="en-GB" dirty="0" smtClean="0">
                <a:solidFill>
                  <a:prstClr val="black"/>
                </a:solidFill>
              </a:rPr>
              <a:t>Part of DECC, the unit is led by Kenneth MacRitchie, Head of Business Establishment. He is supported by a specialist team looking after IT, Finance, Settlement, Operations and Integration</a:t>
            </a:r>
            <a:r>
              <a:rPr lang="en-GB" sz="2000" dirty="0" smtClean="0">
                <a:solidFill>
                  <a:prstClr val="black"/>
                </a:solidFill>
              </a:rPr>
              <a:t>.</a:t>
            </a:r>
            <a:endParaRPr lang="en-GB" sz="2000" dirty="0">
              <a:solidFill>
                <a:prstClr val="black"/>
              </a:solidFill>
            </a:endParaRPr>
          </a:p>
        </p:txBody>
      </p:sp>
    </p:spTree>
    <p:extLst>
      <p:ext uri="{BB962C8B-B14F-4D97-AF65-F5344CB8AC3E}">
        <p14:creationId xmlns:p14="http://schemas.microsoft.com/office/powerpoint/2010/main" val="2730698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96185937"/>
              </p:ext>
            </p:extLst>
          </p:nvPr>
        </p:nvGraphicFramePr>
        <p:xfrm>
          <a:off x="863588" y="2148573"/>
          <a:ext cx="7416824" cy="3979027"/>
        </p:xfrm>
        <a:graphic>
          <a:graphicData uri="http://schemas.openxmlformats.org/drawingml/2006/table">
            <a:tbl>
              <a:tblPr firstRow="1" firstCol="1" bandRow="1">
                <a:tableStyleId>{5C22544A-7EE6-4342-B048-85BDC9FD1C3A}</a:tableStyleId>
              </a:tblPr>
              <a:tblGrid>
                <a:gridCol w="1113135"/>
                <a:gridCol w="4449047"/>
                <a:gridCol w="1854642"/>
              </a:tblGrid>
              <a:tr h="286557">
                <a:tc>
                  <a:txBody>
                    <a:bodyPr/>
                    <a:lstStyle/>
                    <a:p>
                      <a:pPr>
                        <a:lnSpc>
                          <a:spcPct val="115000"/>
                        </a:lnSpc>
                        <a:spcAft>
                          <a:spcPts val="0"/>
                        </a:spcAft>
                      </a:pPr>
                      <a:r>
                        <a:rPr lang="en-GB" sz="1100" dirty="0">
                          <a:effectLst/>
                          <a:latin typeface="+mn-lt"/>
                        </a:rPr>
                        <a:t>Timing </a:t>
                      </a:r>
                      <a:endParaRPr lang="en-GB" sz="1000" dirty="0">
                        <a:effectLst/>
                        <a:latin typeface="+mn-lt"/>
                        <a:ea typeface="Calibri"/>
                        <a:cs typeface="Times New Roman"/>
                      </a:endParaRPr>
                    </a:p>
                  </a:txBody>
                  <a:tcPr marL="63935" marR="63935" marT="0" marB="0"/>
                </a:tc>
                <a:tc>
                  <a:txBody>
                    <a:bodyPr/>
                    <a:lstStyle/>
                    <a:p>
                      <a:pPr>
                        <a:lnSpc>
                          <a:spcPct val="115000"/>
                        </a:lnSpc>
                        <a:spcAft>
                          <a:spcPts val="0"/>
                        </a:spcAft>
                      </a:pPr>
                      <a:r>
                        <a:rPr lang="en-GB" sz="1100" dirty="0">
                          <a:effectLst/>
                          <a:latin typeface="+mn-lt"/>
                        </a:rPr>
                        <a:t>Item</a:t>
                      </a:r>
                      <a:endParaRPr lang="en-GB" sz="1000" dirty="0">
                        <a:effectLst/>
                        <a:latin typeface="+mn-lt"/>
                        <a:ea typeface="Calibri"/>
                        <a:cs typeface="Times New Roman"/>
                      </a:endParaRPr>
                    </a:p>
                  </a:txBody>
                  <a:tcPr marL="63935" marR="63935" marT="0" marB="0"/>
                </a:tc>
                <a:tc>
                  <a:txBody>
                    <a:bodyPr/>
                    <a:lstStyle/>
                    <a:p>
                      <a:pPr>
                        <a:lnSpc>
                          <a:spcPct val="115000"/>
                        </a:lnSpc>
                        <a:spcAft>
                          <a:spcPts val="0"/>
                        </a:spcAft>
                      </a:pPr>
                      <a:r>
                        <a:rPr lang="en-GB" sz="1100">
                          <a:effectLst/>
                          <a:latin typeface="+mn-lt"/>
                        </a:rPr>
                        <a:t>Lead </a:t>
                      </a:r>
                      <a:endParaRPr lang="en-GB" sz="1000">
                        <a:effectLst/>
                        <a:latin typeface="+mn-lt"/>
                        <a:ea typeface="Calibri"/>
                        <a:cs typeface="Times New Roman"/>
                      </a:endParaRPr>
                    </a:p>
                  </a:txBody>
                  <a:tcPr marL="63935" marR="63935" marT="0" marB="0"/>
                </a:tc>
              </a:tr>
              <a:tr h="760004">
                <a:tc>
                  <a:txBody>
                    <a:bodyPr/>
                    <a:lstStyle/>
                    <a:p>
                      <a:pPr>
                        <a:lnSpc>
                          <a:spcPct val="115000"/>
                        </a:lnSpc>
                        <a:spcAft>
                          <a:spcPts val="0"/>
                        </a:spcAft>
                      </a:pPr>
                      <a:r>
                        <a:rPr lang="en-GB" sz="1100">
                          <a:effectLst/>
                          <a:latin typeface="+mn-lt"/>
                        </a:rPr>
                        <a:t> </a:t>
                      </a:r>
                      <a:endParaRPr lang="en-GB" sz="1000">
                        <a:effectLst/>
                        <a:latin typeface="+mn-lt"/>
                      </a:endParaRPr>
                    </a:p>
                    <a:p>
                      <a:pPr>
                        <a:lnSpc>
                          <a:spcPct val="115000"/>
                        </a:lnSpc>
                        <a:spcAft>
                          <a:spcPts val="0"/>
                        </a:spcAft>
                      </a:pPr>
                      <a:r>
                        <a:rPr lang="en-GB" sz="1100">
                          <a:effectLst/>
                          <a:latin typeface="+mn-lt"/>
                        </a:rPr>
                        <a:t>10.30 – 10.45</a:t>
                      </a:r>
                      <a:endParaRPr lang="en-GB" sz="1000">
                        <a:effectLst/>
                        <a:latin typeface="+mn-lt"/>
                        <a:ea typeface="Calibri"/>
                        <a:cs typeface="Times New Roman"/>
                      </a:endParaRPr>
                    </a:p>
                  </a:txBody>
                  <a:tcPr marL="63935" marR="63935" marT="0" marB="0"/>
                </a:tc>
                <a:tc>
                  <a:txBody>
                    <a:bodyPr/>
                    <a:lstStyle/>
                    <a:p>
                      <a:pPr>
                        <a:lnSpc>
                          <a:spcPct val="115000"/>
                        </a:lnSpc>
                        <a:spcAft>
                          <a:spcPts val="0"/>
                        </a:spcAft>
                      </a:pPr>
                      <a:r>
                        <a:rPr lang="en-GB" sz="1100" dirty="0">
                          <a:effectLst/>
                          <a:latin typeface="+mn-lt"/>
                        </a:rPr>
                        <a:t> </a:t>
                      </a:r>
                      <a:endParaRPr lang="en-GB" sz="1000" dirty="0">
                        <a:effectLst/>
                        <a:latin typeface="+mn-lt"/>
                      </a:endParaRPr>
                    </a:p>
                    <a:p>
                      <a:pPr algn="l">
                        <a:lnSpc>
                          <a:spcPct val="115000"/>
                        </a:lnSpc>
                        <a:spcAft>
                          <a:spcPts val="0"/>
                        </a:spcAft>
                      </a:pPr>
                      <a:r>
                        <a:rPr lang="en-GB" sz="1100" dirty="0">
                          <a:effectLst/>
                          <a:latin typeface="+mn-lt"/>
                        </a:rPr>
                        <a:t>Welcome, Introductions and Update</a:t>
                      </a:r>
                      <a:endParaRPr lang="en-GB" sz="1000" dirty="0">
                        <a:effectLst/>
                        <a:latin typeface="+mn-lt"/>
                        <a:ea typeface="Calibri"/>
                        <a:cs typeface="Times New Roman"/>
                      </a:endParaRPr>
                    </a:p>
                  </a:txBody>
                  <a:tcPr marL="63935" marR="63935" marT="0" marB="0"/>
                </a:tc>
                <a:tc>
                  <a:txBody>
                    <a:bodyPr/>
                    <a:lstStyle/>
                    <a:p>
                      <a:pPr>
                        <a:lnSpc>
                          <a:spcPct val="115000"/>
                        </a:lnSpc>
                        <a:spcAft>
                          <a:spcPts val="0"/>
                        </a:spcAft>
                      </a:pPr>
                      <a:r>
                        <a:rPr lang="en-GB" sz="1100">
                          <a:effectLst/>
                          <a:latin typeface="+mn-lt"/>
                        </a:rPr>
                        <a:t> </a:t>
                      </a:r>
                      <a:endParaRPr lang="en-GB" sz="1000">
                        <a:effectLst/>
                        <a:latin typeface="+mn-lt"/>
                      </a:endParaRPr>
                    </a:p>
                    <a:p>
                      <a:pPr>
                        <a:lnSpc>
                          <a:spcPct val="115000"/>
                        </a:lnSpc>
                        <a:spcAft>
                          <a:spcPts val="0"/>
                        </a:spcAft>
                      </a:pPr>
                      <a:r>
                        <a:rPr lang="en-GB" sz="1100">
                          <a:effectLst/>
                          <a:latin typeface="+mn-lt"/>
                        </a:rPr>
                        <a:t>Jonathan Mills (Chair), DECC </a:t>
                      </a:r>
                      <a:endParaRPr lang="en-GB" sz="1000">
                        <a:effectLst/>
                        <a:latin typeface="+mn-lt"/>
                      </a:endParaRPr>
                    </a:p>
                    <a:p>
                      <a:pPr>
                        <a:lnSpc>
                          <a:spcPct val="115000"/>
                        </a:lnSpc>
                        <a:spcAft>
                          <a:spcPts val="0"/>
                        </a:spcAft>
                      </a:pPr>
                      <a:r>
                        <a:rPr lang="en-GB" sz="1100">
                          <a:effectLst/>
                          <a:latin typeface="+mn-lt"/>
                        </a:rPr>
                        <a:t> </a:t>
                      </a:r>
                      <a:endParaRPr lang="en-GB" sz="1000">
                        <a:effectLst/>
                        <a:latin typeface="+mn-lt"/>
                        <a:ea typeface="Calibri"/>
                        <a:cs typeface="Times New Roman"/>
                      </a:endParaRPr>
                    </a:p>
                  </a:txBody>
                  <a:tcPr marL="63935" marR="63935" marT="0" marB="0"/>
                </a:tc>
              </a:tr>
              <a:tr h="505167">
                <a:tc>
                  <a:txBody>
                    <a:bodyPr/>
                    <a:lstStyle/>
                    <a:p>
                      <a:pPr>
                        <a:lnSpc>
                          <a:spcPct val="115000"/>
                        </a:lnSpc>
                        <a:spcAft>
                          <a:spcPts val="0"/>
                        </a:spcAft>
                      </a:pPr>
                      <a:r>
                        <a:rPr lang="en-GB" sz="1100">
                          <a:effectLst/>
                          <a:latin typeface="+mn-lt"/>
                        </a:rPr>
                        <a:t>10:45-11:00</a:t>
                      </a:r>
                      <a:endParaRPr lang="en-GB" sz="1000">
                        <a:effectLst/>
                        <a:latin typeface="+mn-lt"/>
                        <a:ea typeface="Calibri"/>
                        <a:cs typeface="Times New Roman"/>
                      </a:endParaRPr>
                    </a:p>
                  </a:txBody>
                  <a:tcPr marL="63935" marR="63935" marT="0" marB="0"/>
                </a:tc>
                <a:tc>
                  <a:txBody>
                    <a:bodyPr/>
                    <a:lstStyle/>
                    <a:p>
                      <a:pPr>
                        <a:lnSpc>
                          <a:spcPct val="115000"/>
                        </a:lnSpc>
                        <a:spcAft>
                          <a:spcPts val="1000"/>
                        </a:spcAft>
                      </a:pPr>
                      <a:r>
                        <a:rPr lang="en-GB" sz="1100">
                          <a:effectLst/>
                          <a:latin typeface="+mn-lt"/>
                        </a:rPr>
                        <a:t>Collaborative Development Stocktake</a:t>
                      </a:r>
                      <a:endParaRPr lang="en-GB" sz="1000">
                        <a:effectLst/>
                        <a:latin typeface="+mn-lt"/>
                      </a:endParaRPr>
                    </a:p>
                    <a:p>
                      <a:pPr>
                        <a:lnSpc>
                          <a:spcPct val="115000"/>
                        </a:lnSpc>
                        <a:spcAft>
                          <a:spcPts val="0"/>
                        </a:spcAft>
                      </a:pPr>
                      <a:r>
                        <a:rPr lang="en-GB" sz="1100">
                          <a:effectLst/>
                          <a:latin typeface="+mn-lt"/>
                        </a:rPr>
                        <a:t> </a:t>
                      </a:r>
                      <a:endParaRPr lang="en-GB" sz="1000">
                        <a:effectLst/>
                        <a:latin typeface="+mn-lt"/>
                        <a:ea typeface="Calibri"/>
                        <a:cs typeface="Times New Roman"/>
                      </a:endParaRPr>
                    </a:p>
                  </a:txBody>
                  <a:tcPr marL="63935" marR="63935" marT="0" marB="0"/>
                </a:tc>
                <a:tc>
                  <a:txBody>
                    <a:bodyPr/>
                    <a:lstStyle/>
                    <a:p>
                      <a:pPr>
                        <a:lnSpc>
                          <a:spcPct val="115000"/>
                        </a:lnSpc>
                        <a:spcAft>
                          <a:spcPts val="0"/>
                        </a:spcAft>
                      </a:pPr>
                      <a:r>
                        <a:rPr lang="en-GB" sz="1100">
                          <a:effectLst/>
                          <a:latin typeface="+mn-lt"/>
                        </a:rPr>
                        <a:t>PWC</a:t>
                      </a:r>
                      <a:endParaRPr lang="en-GB" sz="1000">
                        <a:effectLst/>
                        <a:latin typeface="+mn-lt"/>
                        <a:ea typeface="Calibri"/>
                        <a:cs typeface="Times New Roman"/>
                      </a:endParaRPr>
                    </a:p>
                  </a:txBody>
                  <a:tcPr marL="63935" marR="63935" marT="0" marB="0"/>
                </a:tc>
              </a:tr>
              <a:tr h="505167">
                <a:tc>
                  <a:txBody>
                    <a:bodyPr/>
                    <a:lstStyle/>
                    <a:p>
                      <a:pPr>
                        <a:lnSpc>
                          <a:spcPct val="115000"/>
                        </a:lnSpc>
                        <a:spcAft>
                          <a:spcPts val="0"/>
                        </a:spcAft>
                      </a:pPr>
                      <a:r>
                        <a:rPr lang="en-GB" sz="1100">
                          <a:effectLst/>
                          <a:latin typeface="+mn-lt"/>
                        </a:rPr>
                        <a:t>11:00-11:15</a:t>
                      </a:r>
                      <a:endParaRPr lang="en-GB" sz="1000">
                        <a:effectLst/>
                        <a:latin typeface="+mn-lt"/>
                        <a:ea typeface="Calibri"/>
                        <a:cs typeface="Times New Roman"/>
                      </a:endParaRPr>
                    </a:p>
                  </a:txBody>
                  <a:tcPr marL="63935" marR="63935" marT="0" marB="0"/>
                </a:tc>
                <a:tc>
                  <a:txBody>
                    <a:bodyPr/>
                    <a:lstStyle/>
                    <a:p>
                      <a:pPr>
                        <a:lnSpc>
                          <a:spcPct val="115000"/>
                        </a:lnSpc>
                        <a:spcAft>
                          <a:spcPts val="1000"/>
                        </a:spcAft>
                      </a:pPr>
                      <a:r>
                        <a:rPr lang="en-GB" sz="1100">
                          <a:effectLst/>
                          <a:latin typeface="+mn-lt"/>
                        </a:rPr>
                        <a:t>Outputs and plans for publication</a:t>
                      </a:r>
                      <a:endParaRPr lang="en-GB" sz="1000">
                        <a:effectLst/>
                        <a:latin typeface="+mn-lt"/>
                      </a:endParaRPr>
                    </a:p>
                    <a:p>
                      <a:pPr>
                        <a:lnSpc>
                          <a:spcPct val="115000"/>
                        </a:lnSpc>
                        <a:spcAft>
                          <a:spcPts val="0"/>
                        </a:spcAft>
                      </a:pPr>
                      <a:r>
                        <a:rPr lang="en-GB" sz="1100">
                          <a:effectLst/>
                          <a:latin typeface="+mn-lt"/>
                        </a:rPr>
                        <a:t> </a:t>
                      </a:r>
                      <a:endParaRPr lang="en-GB" sz="1000">
                        <a:effectLst/>
                        <a:latin typeface="+mn-lt"/>
                        <a:ea typeface="Calibri"/>
                        <a:cs typeface="Times New Roman"/>
                      </a:endParaRPr>
                    </a:p>
                  </a:txBody>
                  <a:tcPr marL="63935" marR="63935" marT="0" marB="0"/>
                </a:tc>
                <a:tc>
                  <a:txBody>
                    <a:bodyPr/>
                    <a:lstStyle/>
                    <a:p>
                      <a:pPr>
                        <a:lnSpc>
                          <a:spcPct val="115000"/>
                        </a:lnSpc>
                        <a:spcAft>
                          <a:spcPts val="0"/>
                        </a:spcAft>
                      </a:pPr>
                      <a:r>
                        <a:rPr lang="en-GB" sz="1100">
                          <a:effectLst/>
                          <a:latin typeface="+mn-lt"/>
                        </a:rPr>
                        <a:t>PWC</a:t>
                      </a:r>
                      <a:endParaRPr lang="en-GB" sz="1000">
                        <a:effectLst/>
                        <a:latin typeface="+mn-lt"/>
                        <a:ea typeface="Calibri"/>
                        <a:cs typeface="Times New Roman"/>
                      </a:endParaRPr>
                    </a:p>
                  </a:txBody>
                  <a:tcPr marL="63935" marR="63935" marT="0" marB="0"/>
                </a:tc>
              </a:tr>
              <a:tr h="937822">
                <a:tc>
                  <a:txBody>
                    <a:bodyPr/>
                    <a:lstStyle/>
                    <a:p>
                      <a:pPr>
                        <a:lnSpc>
                          <a:spcPct val="115000"/>
                        </a:lnSpc>
                        <a:spcAft>
                          <a:spcPts val="0"/>
                        </a:spcAft>
                      </a:pPr>
                      <a:r>
                        <a:rPr lang="en-GB" sz="1100">
                          <a:effectLst/>
                          <a:latin typeface="+mn-lt"/>
                        </a:rPr>
                        <a:t>11:15-11:45</a:t>
                      </a:r>
                      <a:endParaRPr lang="en-GB" sz="1000">
                        <a:effectLst/>
                        <a:latin typeface="+mn-lt"/>
                        <a:ea typeface="Calibri"/>
                        <a:cs typeface="Times New Roman"/>
                      </a:endParaRPr>
                    </a:p>
                  </a:txBody>
                  <a:tcPr marL="63935" marR="63935" marT="0" marB="0"/>
                </a:tc>
                <a:tc>
                  <a:txBody>
                    <a:bodyPr/>
                    <a:lstStyle/>
                    <a:p>
                      <a:pPr>
                        <a:lnSpc>
                          <a:spcPct val="115000"/>
                        </a:lnSpc>
                        <a:spcAft>
                          <a:spcPts val="0"/>
                        </a:spcAft>
                      </a:pPr>
                      <a:r>
                        <a:rPr lang="en-GB" sz="1100" dirty="0" smtClean="0">
                          <a:effectLst/>
                          <a:latin typeface="+mn-lt"/>
                        </a:rPr>
                        <a:t>Next</a:t>
                      </a:r>
                      <a:r>
                        <a:rPr lang="en-GB" sz="1100" baseline="0" dirty="0" smtClean="0">
                          <a:effectLst/>
                          <a:latin typeface="+mn-lt"/>
                        </a:rPr>
                        <a:t> steps for engagement</a:t>
                      </a:r>
                      <a:endParaRPr lang="en-GB" sz="1100" dirty="0" smtClean="0">
                        <a:effectLst/>
                        <a:latin typeface="+mn-lt"/>
                      </a:endParaRPr>
                    </a:p>
                    <a:p>
                      <a:pPr>
                        <a:lnSpc>
                          <a:spcPct val="115000"/>
                        </a:lnSpc>
                        <a:spcAft>
                          <a:spcPts val="0"/>
                        </a:spcAft>
                      </a:pPr>
                      <a:endParaRPr lang="en-GB" sz="1100" dirty="0" smtClean="0">
                        <a:effectLst/>
                        <a:latin typeface="+mn-lt"/>
                        <a:ea typeface="Calibri"/>
                        <a:cs typeface="Times New Roman"/>
                      </a:endParaRPr>
                    </a:p>
                    <a:p>
                      <a:pPr>
                        <a:lnSpc>
                          <a:spcPct val="115000"/>
                        </a:lnSpc>
                        <a:spcAft>
                          <a:spcPts val="0"/>
                        </a:spcAft>
                      </a:pPr>
                      <a:r>
                        <a:rPr lang="en-GB" sz="1100" dirty="0" smtClean="0">
                          <a:effectLst/>
                          <a:latin typeface="+mn-lt"/>
                          <a:ea typeface="Calibri"/>
                          <a:cs typeface="Times New Roman"/>
                        </a:rPr>
                        <a:t>Update on the </a:t>
                      </a:r>
                      <a:r>
                        <a:rPr lang="en-GB" sz="1100" dirty="0" err="1" smtClean="0">
                          <a:effectLst/>
                          <a:latin typeface="+mn-lt"/>
                          <a:ea typeface="Calibri"/>
                          <a:cs typeface="Times New Roman"/>
                        </a:rPr>
                        <a:t>CfD</a:t>
                      </a:r>
                      <a:r>
                        <a:rPr lang="en-GB" sz="1100" dirty="0" smtClean="0">
                          <a:effectLst/>
                          <a:latin typeface="+mn-lt"/>
                          <a:ea typeface="Calibri"/>
                          <a:cs typeface="Times New Roman"/>
                        </a:rPr>
                        <a:t> counterparty</a:t>
                      </a:r>
                      <a:r>
                        <a:rPr lang="en-GB" sz="1100" baseline="0" dirty="0" smtClean="0">
                          <a:effectLst/>
                          <a:latin typeface="+mn-lt"/>
                          <a:ea typeface="Calibri"/>
                          <a:cs typeface="Times New Roman"/>
                        </a:rPr>
                        <a:t> set up</a:t>
                      </a:r>
                      <a:endParaRPr lang="en-GB" sz="1000" dirty="0">
                        <a:effectLst/>
                        <a:latin typeface="+mn-lt"/>
                        <a:ea typeface="Calibri"/>
                        <a:cs typeface="Times New Roman"/>
                      </a:endParaRPr>
                    </a:p>
                  </a:txBody>
                  <a:tcPr marL="63935" marR="63935" marT="0" marB="0"/>
                </a:tc>
                <a:tc>
                  <a:txBody>
                    <a:bodyPr/>
                    <a:lstStyle/>
                    <a:p>
                      <a:pPr>
                        <a:lnSpc>
                          <a:spcPct val="115000"/>
                        </a:lnSpc>
                        <a:spcAft>
                          <a:spcPts val="0"/>
                        </a:spcAft>
                      </a:pPr>
                      <a:r>
                        <a:rPr lang="en-GB" sz="1100" dirty="0">
                          <a:effectLst/>
                          <a:latin typeface="+mn-lt"/>
                        </a:rPr>
                        <a:t>Hannah Wadcock (DECC) </a:t>
                      </a:r>
                      <a:endParaRPr lang="en-GB" sz="1100" dirty="0" smtClean="0">
                        <a:effectLst/>
                        <a:latin typeface="+mn-lt"/>
                      </a:endParaRPr>
                    </a:p>
                    <a:p>
                      <a:pPr>
                        <a:lnSpc>
                          <a:spcPct val="115000"/>
                        </a:lnSpc>
                        <a:spcAft>
                          <a:spcPts val="0"/>
                        </a:spcAft>
                      </a:pPr>
                      <a:endParaRPr lang="en-GB" sz="1100" dirty="0" smtClean="0">
                        <a:effectLst/>
                        <a:latin typeface="+mn-lt"/>
                      </a:endParaRPr>
                    </a:p>
                    <a:p>
                      <a:pPr>
                        <a:lnSpc>
                          <a:spcPct val="115000"/>
                        </a:lnSpc>
                        <a:spcAft>
                          <a:spcPts val="0"/>
                        </a:spcAft>
                      </a:pPr>
                      <a:r>
                        <a:rPr lang="en-GB" sz="1100" dirty="0" smtClean="0">
                          <a:effectLst/>
                          <a:latin typeface="+mn-lt"/>
                        </a:rPr>
                        <a:t>Angela </a:t>
                      </a:r>
                      <a:r>
                        <a:rPr lang="en-GB" sz="1100" dirty="0">
                          <a:effectLst/>
                          <a:latin typeface="+mn-lt"/>
                        </a:rPr>
                        <a:t>McIntyre (</a:t>
                      </a:r>
                      <a:r>
                        <a:rPr lang="en-GB" sz="1100" dirty="0" err="1">
                          <a:effectLst/>
                          <a:latin typeface="+mn-lt"/>
                        </a:rPr>
                        <a:t>CfD</a:t>
                      </a:r>
                      <a:r>
                        <a:rPr lang="en-GB" sz="1100" dirty="0">
                          <a:effectLst/>
                          <a:latin typeface="+mn-lt"/>
                        </a:rPr>
                        <a:t> Counterparty)</a:t>
                      </a:r>
                      <a:endParaRPr lang="en-GB" sz="1000" dirty="0">
                        <a:effectLst/>
                        <a:latin typeface="+mn-lt"/>
                        <a:ea typeface="Calibri"/>
                        <a:cs typeface="Times New Roman"/>
                      </a:endParaRPr>
                    </a:p>
                  </a:txBody>
                  <a:tcPr marL="63935" marR="63935" marT="0" marB="0"/>
                </a:tc>
              </a:tr>
              <a:tr h="380002">
                <a:tc>
                  <a:txBody>
                    <a:bodyPr/>
                    <a:lstStyle/>
                    <a:p>
                      <a:pPr>
                        <a:lnSpc>
                          <a:spcPct val="115000"/>
                        </a:lnSpc>
                        <a:spcAft>
                          <a:spcPts val="0"/>
                        </a:spcAft>
                      </a:pPr>
                      <a:r>
                        <a:rPr lang="en-GB" sz="1100">
                          <a:effectLst/>
                          <a:latin typeface="+mn-lt"/>
                        </a:rPr>
                        <a:t>11:45-12:15</a:t>
                      </a:r>
                      <a:endParaRPr lang="en-GB" sz="1000">
                        <a:effectLst/>
                        <a:latin typeface="+mn-lt"/>
                        <a:ea typeface="Calibri"/>
                        <a:cs typeface="Times New Roman"/>
                      </a:endParaRPr>
                    </a:p>
                  </a:txBody>
                  <a:tcPr marL="63935" marR="63935" marT="0" marB="0"/>
                </a:tc>
                <a:tc>
                  <a:txBody>
                    <a:bodyPr/>
                    <a:lstStyle/>
                    <a:p>
                      <a:pPr>
                        <a:lnSpc>
                          <a:spcPct val="115000"/>
                        </a:lnSpc>
                        <a:spcAft>
                          <a:spcPts val="0"/>
                        </a:spcAft>
                      </a:pPr>
                      <a:r>
                        <a:rPr lang="en-GB" sz="1100">
                          <a:effectLst/>
                          <a:latin typeface="+mn-lt"/>
                        </a:rPr>
                        <a:t>Milestones for Engagement &amp; Industry Forum proposals</a:t>
                      </a:r>
                      <a:endParaRPr lang="en-GB" sz="1000">
                        <a:effectLst/>
                        <a:latin typeface="+mn-lt"/>
                        <a:ea typeface="Calibri"/>
                        <a:cs typeface="Times New Roman"/>
                      </a:endParaRPr>
                    </a:p>
                  </a:txBody>
                  <a:tcPr marL="63935" marR="63935" marT="0" marB="0"/>
                </a:tc>
                <a:tc>
                  <a:txBody>
                    <a:bodyPr/>
                    <a:lstStyle/>
                    <a:p>
                      <a:pPr>
                        <a:lnSpc>
                          <a:spcPct val="115000"/>
                        </a:lnSpc>
                        <a:spcAft>
                          <a:spcPts val="0"/>
                        </a:spcAft>
                      </a:pPr>
                      <a:r>
                        <a:rPr lang="en-GB" sz="1100">
                          <a:effectLst/>
                          <a:latin typeface="+mn-lt"/>
                        </a:rPr>
                        <a:t>Hannah Wadcock (DECC)</a:t>
                      </a:r>
                      <a:endParaRPr lang="en-GB" sz="1000">
                        <a:effectLst/>
                        <a:latin typeface="+mn-lt"/>
                        <a:ea typeface="Calibri"/>
                        <a:cs typeface="Times New Roman"/>
                      </a:endParaRPr>
                    </a:p>
                  </a:txBody>
                  <a:tcPr marL="63935" marR="63935" marT="0" marB="0"/>
                </a:tc>
              </a:tr>
              <a:tr h="570003">
                <a:tc>
                  <a:txBody>
                    <a:bodyPr/>
                    <a:lstStyle/>
                    <a:p>
                      <a:pPr>
                        <a:lnSpc>
                          <a:spcPct val="115000"/>
                        </a:lnSpc>
                        <a:spcAft>
                          <a:spcPts val="0"/>
                        </a:spcAft>
                      </a:pPr>
                      <a:r>
                        <a:rPr lang="en-GB" sz="1100">
                          <a:effectLst/>
                          <a:latin typeface="+mn-lt"/>
                        </a:rPr>
                        <a:t>12:15</a:t>
                      </a:r>
                      <a:endParaRPr lang="en-GB" sz="1000">
                        <a:effectLst/>
                        <a:latin typeface="+mn-lt"/>
                        <a:ea typeface="Calibri"/>
                        <a:cs typeface="Times New Roman"/>
                      </a:endParaRPr>
                    </a:p>
                  </a:txBody>
                  <a:tcPr marL="63935" marR="63935" marT="0" marB="0"/>
                </a:tc>
                <a:tc>
                  <a:txBody>
                    <a:bodyPr/>
                    <a:lstStyle/>
                    <a:p>
                      <a:pPr>
                        <a:lnSpc>
                          <a:spcPct val="115000"/>
                        </a:lnSpc>
                        <a:spcAft>
                          <a:spcPts val="0"/>
                        </a:spcAft>
                      </a:pPr>
                      <a:r>
                        <a:rPr lang="en-GB" sz="1100">
                          <a:effectLst/>
                          <a:latin typeface="+mn-lt"/>
                        </a:rPr>
                        <a:t>AOB</a:t>
                      </a:r>
                      <a:endParaRPr lang="en-GB" sz="1000">
                        <a:effectLst/>
                        <a:latin typeface="+mn-lt"/>
                        <a:ea typeface="Calibri"/>
                        <a:cs typeface="Times New Roman"/>
                      </a:endParaRPr>
                    </a:p>
                  </a:txBody>
                  <a:tcPr marL="63935" marR="63935" marT="0" marB="0"/>
                </a:tc>
                <a:tc>
                  <a:txBody>
                    <a:bodyPr/>
                    <a:lstStyle/>
                    <a:p>
                      <a:pPr>
                        <a:lnSpc>
                          <a:spcPct val="115000"/>
                        </a:lnSpc>
                        <a:spcAft>
                          <a:spcPts val="0"/>
                        </a:spcAft>
                      </a:pPr>
                      <a:r>
                        <a:rPr lang="en-GB" sz="1100" dirty="0">
                          <a:effectLst/>
                          <a:latin typeface="+mn-lt"/>
                        </a:rPr>
                        <a:t>Jonathan Mills (Chair), DECC </a:t>
                      </a:r>
                      <a:endParaRPr lang="en-GB" sz="1000" dirty="0">
                        <a:effectLst/>
                        <a:latin typeface="+mn-lt"/>
                      </a:endParaRPr>
                    </a:p>
                    <a:p>
                      <a:pPr>
                        <a:lnSpc>
                          <a:spcPct val="115000"/>
                        </a:lnSpc>
                        <a:spcAft>
                          <a:spcPts val="0"/>
                        </a:spcAft>
                      </a:pPr>
                      <a:r>
                        <a:rPr lang="en-GB" sz="1100" dirty="0">
                          <a:effectLst/>
                          <a:latin typeface="+mn-lt"/>
                        </a:rPr>
                        <a:t> </a:t>
                      </a:r>
                      <a:endParaRPr lang="en-GB" sz="1000" dirty="0">
                        <a:effectLst/>
                        <a:latin typeface="+mn-lt"/>
                        <a:ea typeface="Calibri"/>
                        <a:cs typeface="Times New Roman"/>
                      </a:endParaRPr>
                    </a:p>
                  </a:txBody>
                  <a:tcPr marL="63935" marR="63935" marT="0" marB="0"/>
                </a:tc>
              </a:tr>
            </a:tbl>
          </a:graphicData>
        </a:graphic>
      </p:graphicFrame>
      <p:sp>
        <p:nvSpPr>
          <p:cNvPr id="4" name="Slide Number Placeholder 3"/>
          <p:cNvSpPr>
            <a:spLocks noGrp="1"/>
          </p:cNvSpPr>
          <p:nvPr>
            <p:ph type="sldNum" sz="quarter" idx="12"/>
          </p:nvPr>
        </p:nvSpPr>
        <p:spPr/>
        <p:txBody>
          <a:bodyPr/>
          <a:lstStyle/>
          <a:p>
            <a:fld id="{E051598E-9D06-4046-8EF2-7702044C4E81}" type="slidenum">
              <a:rPr lang="en-US" smtClean="0"/>
              <a:pPr/>
              <a:t>2</a:t>
            </a:fld>
            <a:endParaRPr lang="en-US" dirty="0"/>
          </a:p>
        </p:txBody>
      </p:sp>
      <p:sp>
        <p:nvSpPr>
          <p:cNvPr id="5" name="Footer Placeholder 4"/>
          <p:cNvSpPr>
            <a:spLocks noGrp="1"/>
          </p:cNvSpPr>
          <p:nvPr>
            <p:ph type="ftr" sz="quarter" idx="3"/>
          </p:nvPr>
        </p:nvSpPr>
        <p:spPr/>
        <p:txBody>
          <a:bodyPr/>
          <a:lstStyle/>
          <a:p>
            <a:r>
              <a:rPr lang="en-US" dirty="0" smtClean="0"/>
              <a:t>Agenda</a:t>
            </a:r>
            <a:endParaRPr lang="en-US" dirty="0"/>
          </a:p>
        </p:txBody>
      </p:sp>
    </p:spTree>
    <p:extLst>
      <p:ext uri="{BB962C8B-B14F-4D97-AF65-F5344CB8AC3E}">
        <p14:creationId xmlns:p14="http://schemas.microsoft.com/office/powerpoint/2010/main" val="15028377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76589" y="836712"/>
            <a:ext cx="4997385" cy="598838"/>
          </a:xfrm>
        </p:spPr>
        <p:txBody>
          <a:bodyPr>
            <a:noAutofit/>
          </a:bodyPr>
          <a:lstStyle/>
          <a:p>
            <a:r>
              <a:rPr lang="en-GB" sz="4000" dirty="0" smtClean="0"/>
              <a:t>Role of the Setup Team</a:t>
            </a:r>
            <a:endParaRPr lang="en-GB" sz="4000" dirty="0"/>
          </a:p>
        </p:txBody>
      </p:sp>
      <p:sp>
        <p:nvSpPr>
          <p:cNvPr id="4" name="Rounded Rectangle 3"/>
          <p:cNvSpPr/>
          <p:nvPr/>
        </p:nvSpPr>
        <p:spPr>
          <a:xfrm>
            <a:off x="343490" y="1664804"/>
            <a:ext cx="1327662" cy="43204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0" name="Rectangle 9"/>
          <p:cNvSpPr/>
          <p:nvPr/>
        </p:nvSpPr>
        <p:spPr>
          <a:xfrm>
            <a:off x="250492" y="1576264"/>
            <a:ext cx="8641991" cy="7920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5" name="TextBox 14"/>
          <p:cNvSpPr txBox="1"/>
          <p:nvPr/>
        </p:nvSpPr>
        <p:spPr>
          <a:xfrm>
            <a:off x="1821803" y="1576264"/>
            <a:ext cx="7070678" cy="738664"/>
          </a:xfrm>
          <a:prstGeom prst="rect">
            <a:avLst/>
          </a:prstGeom>
          <a:noFill/>
          <a:ln>
            <a:noFill/>
          </a:ln>
        </p:spPr>
        <p:txBody>
          <a:bodyPr wrap="square" rtlCol="0">
            <a:spAutoFit/>
          </a:bodyPr>
          <a:lstStyle/>
          <a:p>
            <a:r>
              <a:rPr lang="en-GB" sz="1400" dirty="0">
                <a:solidFill>
                  <a:prstClr val="black"/>
                </a:solidFill>
              </a:rPr>
              <a:t>Design the IT systems for the CfD Counterparty through development of the necessary business process maps; systems/interface architecture; and traceability matrix from policy/governance through process to requirement and subsequent delivery</a:t>
            </a:r>
          </a:p>
        </p:txBody>
      </p:sp>
      <p:sp>
        <p:nvSpPr>
          <p:cNvPr id="20" name="Rounded Rectangle 19"/>
          <p:cNvSpPr/>
          <p:nvPr/>
        </p:nvSpPr>
        <p:spPr>
          <a:xfrm>
            <a:off x="346616" y="1666677"/>
            <a:ext cx="1430511" cy="369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rPr>
              <a:t>IT</a:t>
            </a:r>
          </a:p>
        </p:txBody>
      </p:sp>
      <p:sp>
        <p:nvSpPr>
          <p:cNvPr id="21" name="Rectangle 20"/>
          <p:cNvSpPr/>
          <p:nvPr/>
        </p:nvSpPr>
        <p:spPr>
          <a:xfrm>
            <a:off x="250493" y="2495744"/>
            <a:ext cx="8625817" cy="8730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2" name="Rounded Rectangle 21"/>
          <p:cNvSpPr/>
          <p:nvPr/>
        </p:nvSpPr>
        <p:spPr>
          <a:xfrm>
            <a:off x="343492" y="2586510"/>
            <a:ext cx="1430511" cy="369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rPr>
              <a:t>Finance</a:t>
            </a:r>
          </a:p>
        </p:txBody>
      </p:sp>
      <p:sp>
        <p:nvSpPr>
          <p:cNvPr id="23" name="Rectangle 22"/>
          <p:cNvSpPr/>
          <p:nvPr/>
        </p:nvSpPr>
        <p:spPr>
          <a:xfrm>
            <a:off x="250491" y="3480998"/>
            <a:ext cx="8641990" cy="9541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4" name="Rectangle 23"/>
          <p:cNvSpPr/>
          <p:nvPr/>
        </p:nvSpPr>
        <p:spPr>
          <a:xfrm>
            <a:off x="250492" y="4515852"/>
            <a:ext cx="8660582" cy="9541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solidFill>
                <a:prstClr val="black"/>
              </a:solidFill>
            </a:endParaRPr>
          </a:p>
        </p:txBody>
      </p:sp>
      <p:sp>
        <p:nvSpPr>
          <p:cNvPr id="25" name="Rounded Rectangle 24"/>
          <p:cNvSpPr/>
          <p:nvPr/>
        </p:nvSpPr>
        <p:spPr>
          <a:xfrm>
            <a:off x="335936" y="3590807"/>
            <a:ext cx="1438068" cy="369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rPr>
              <a:t>Settlement</a:t>
            </a:r>
          </a:p>
        </p:txBody>
      </p:sp>
      <p:sp>
        <p:nvSpPr>
          <p:cNvPr id="27" name="Rounded Rectangle 26"/>
          <p:cNvSpPr/>
          <p:nvPr/>
        </p:nvSpPr>
        <p:spPr>
          <a:xfrm>
            <a:off x="335936" y="4727227"/>
            <a:ext cx="1438068" cy="369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rPr>
              <a:t>Operations</a:t>
            </a:r>
          </a:p>
        </p:txBody>
      </p:sp>
      <p:sp>
        <p:nvSpPr>
          <p:cNvPr id="28" name="Rectangle 27"/>
          <p:cNvSpPr/>
          <p:nvPr/>
        </p:nvSpPr>
        <p:spPr>
          <a:xfrm>
            <a:off x="250493" y="5589244"/>
            <a:ext cx="8625816" cy="9541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9" name="Rounded Rectangle 28"/>
          <p:cNvSpPr/>
          <p:nvPr/>
        </p:nvSpPr>
        <p:spPr>
          <a:xfrm>
            <a:off x="343492" y="5696961"/>
            <a:ext cx="1430511" cy="369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rPr>
              <a:t>Integration</a:t>
            </a:r>
          </a:p>
        </p:txBody>
      </p:sp>
      <p:sp>
        <p:nvSpPr>
          <p:cNvPr id="30" name="TextBox 29"/>
          <p:cNvSpPr txBox="1"/>
          <p:nvPr/>
        </p:nvSpPr>
        <p:spPr>
          <a:xfrm>
            <a:off x="1857911" y="4515853"/>
            <a:ext cx="7054694" cy="954107"/>
          </a:xfrm>
          <a:prstGeom prst="rect">
            <a:avLst/>
          </a:prstGeom>
          <a:noFill/>
        </p:spPr>
        <p:txBody>
          <a:bodyPr wrap="square" rtlCol="0">
            <a:spAutoFit/>
          </a:bodyPr>
          <a:lstStyle/>
          <a:p>
            <a:r>
              <a:rPr lang="en-GB" sz="1400" dirty="0">
                <a:solidFill>
                  <a:prstClr val="black"/>
                </a:solidFill>
              </a:rPr>
              <a:t>Project manage CfD Counterparty set up</a:t>
            </a:r>
          </a:p>
          <a:p>
            <a:r>
              <a:rPr lang="en-GB" sz="1400" dirty="0">
                <a:solidFill>
                  <a:prstClr val="black"/>
                </a:solidFill>
              </a:rPr>
              <a:t>Establish transitional governance</a:t>
            </a:r>
          </a:p>
          <a:p>
            <a:r>
              <a:rPr lang="en-GB" sz="1400" dirty="0">
                <a:solidFill>
                  <a:prstClr val="black"/>
                </a:solidFill>
              </a:rPr>
              <a:t>Establish the necessary infrastructure and key staffing and resource requirements to enable efficient operation of the CfD Counterparty from 2014</a:t>
            </a:r>
          </a:p>
        </p:txBody>
      </p:sp>
      <p:sp>
        <p:nvSpPr>
          <p:cNvPr id="31" name="TextBox 30"/>
          <p:cNvSpPr txBox="1"/>
          <p:nvPr/>
        </p:nvSpPr>
        <p:spPr>
          <a:xfrm>
            <a:off x="1799772" y="5589244"/>
            <a:ext cx="7046056" cy="954107"/>
          </a:xfrm>
          <a:prstGeom prst="rect">
            <a:avLst/>
          </a:prstGeom>
          <a:noFill/>
        </p:spPr>
        <p:txBody>
          <a:bodyPr wrap="square" rtlCol="0">
            <a:spAutoFit/>
          </a:bodyPr>
          <a:lstStyle/>
          <a:p>
            <a:r>
              <a:rPr lang="en-GB" sz="1400" dirty="0">
                <a:solidFill>
                  <a:prstClr val="black"/>
                </a:solidFill>
              </a:rPr>
              <a:t>Project manage implementation of CfD policy</a:t>
            </a:r>
          </a:p>
          <a:p>
            <a:r>
              <a:rPr lang="en-GB" sz="1400" dirty="0">
                <a:solidFill>
                  <a:prstClr val="black"/>
                </a:solidFill>
              </a:rPr>
              <a:t>Establish Business Design Authority and change control on the CfD Operating Model</a:t>
            </a:r>
          </a:p>
          <a:p>
            <a:r>
              <a:rPr lang="en-GB" sz="1400" dirty="0">
                <a:solidFill>
                  <a:prstClr val="black"/>
                </a:solidFill>
              </a:rPr>
              <a:t>Maintain CfD Operating Model including process maps</a:t>
            </a:r>
          </a:p>
          <a:p>
            <a:r>
              <a:rPr lang="en-GB" sz="1400" dirty="0">
                <a:solidFill>
                  <a:prstClr val="black"/>
                </a:solidFill>
              </a:rPr>
              <a:t>Oversee testing activities, produce testing status reports</a:t>
            </a:r>
          </a:p>
        </p:txBody>
      </p:sp>
      <p:sp>
        <p:nvSpPr>
          <p:cNvPr id="32" name="TextBox 31"/>
          <p:cNvSpPr txBox="1"/>
          <p:nvPr/>
        </p:nvSpPr>
        <p:spPr>
          <a:xfrm>
            <a:off x="1815378" y="2475210"/>
            <a:ext cx="7060930" cy="1169551"/>
          </a:xfrm>
          <a:prstGeom prst="rect">
            <a:avLst/>
          </a:prstGeom>
          <a:noFill/>
          <a:ln>
            <a:noFill/>
          </a:ln>
        </p:spPr>
        <p:txBody>
          <a:bodyPr wrap="square" rtlCol="0">
            <a:spAutoFit/>
          </a:bodyPr>
          <a:lstStyle/>
          <a:p>
            <a:r>
              <a:rPr lang="en-GB" sz="1400" dirty="0">
                <a:solidFill>
                  <a:prstClr val="black"/>
                </a:solidFill>
              </a:rPr>
              <a:t>Develop the CfD Counterparty’s business plans and operating cost budgets; accounting policies and systems; reporting processes and structures </a:t>
            </a:r>
          </a:p>
          <a:p>
            <a:r>
              <a:rPr lang="en-GB" sz="1400" dirty="0">
                <a:solidFill>
                  <a:prstClr val="black"/>
                </a:solidFill>
              </a:rPr>
              <a:t>Work with DECC to procure a system to forecast the Counterparty’s CfD commitments, to calculate the supplier obligation </a:t>
            </a:r>
            <a:r>
              <a:rPr lang="en-GB" sz="1400" dirty="0" smtClean="0">
                <a:solidFill>
                  <a:prstClr val="black"/>
                </a:solidFill>
              </a:rPr>
              <a:t>rate and </a:t>
            </a:r>
            <a:r>
              <a:rPr lang="en-GB" sz="1400" dirty="0">
                <a:solidFill>
                  <a:prstClr val="black"/>
                </a:solidFill>
              </a:rPr>
              <a:t>the </a:t>
            </a:r>
            <a:r>
              <a:rPr lang="en-GB" sz="1400" dirty="0" smtClean="0">
                <a:solidFill>
                  <a:prstClr val="black"/>
                </a:solidFill>
              </a:rPr>
              <a:t>appropriate reserve </a:t>
            </a:r>
            <a:r>
              <a:rPr lang="en-GB" sz="1400" dirty="0">
                <a:solidFill>
                  <a:prstClr val="black"/>
                </a:solidFill>
              </a:rPr>
              <a:t>fund </a:t>
            </a:r>
          </a:p>
          <a:p>
            <a:r>
              <a:rPr lang="en-GB" sz="1400" dirty="0">
                <a:solidFill>
                  <a:prstClr val="black"/>
                </a:solidFill>
              </a:rPr>
              <a:t>  </a:t>
            </a:r>
          </a:p>
        </p:txBody>
      </p:sp>
      <p:sp>
        <p:nvSpPr>
          <p:cNvPr id="33" name="TextBox 32"/>
          <p:cNvSpPr txBox="1"/>
          <p:nvPr/>
        </p:nvSpPr>
        <p:spPr>
          <a:xfrm>
            <a:off x="1781204" y="3481002"/>
            <a:ext cx="7111279" cy="954107"/>
          </a:xfrm>
          <a:prstGeom prst="rect">
            <a:avLst/>
          </a:prstGeom>
          <a:noFill/>
          <a:ln>
            <a:noFill/>
          </a:ln>
        </p:spPr>
        <p:txBody>
          <a:bodyPr wrap="square" rtlCol="0">
            <a:spAutoFit/>
          </a:bodyPr>
          <a:lstStyle/>
          <a:p>
            <a:r>
              <a:rPr lang="en-GB" sz="1400" dirty="0">
                <a:solidFill>
                  <a:prstClr val="black"/>
                </a:solidFill>
              </a:rPr>
              <a:t>Vendor management of the Settlement Agent (Elexon) and development of the processes by which it will work</a:t>
            </a:r>
          </a:p>
          <a:p>
            <a:r>
              <a:rPr lang="en-GB" sz="1400" dirty="0">
                <a:solidFill>
                  <a:prstClr val="black"/>
                </a:solidFill>
              </a:rPr>
              <a:t>Development of processes by which the CfD Counterparty will manage relationships with the Settlement Agent</a:t>
            </a:r>
          </a:p>
        </p:txBody>
      </p:sp>
      <p:sp>
        <p:nvSpPr>
          <p:cNvPr id="19" name="Rounded Rectangle 18"/>
          <p:cNvSpPr/>
          <p:nvPr/>
        </p:nvSpPr>
        <p:spPr>
          <a:xfrm>
            <a:off x="352545" y="1659682"/>
            <a:ext cx="1430511" cy="369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rPr>
              <a:t>IT</a:t>
            </a:r>
          </a:p>
        </p:txBody>
      </p:sp>
      <p:sp>
        <p:nvSpPr>
          <p:cNvPr id="26" name="TextBox 25"/>
          <p:cNvSpPr txBox="1"/>
          <p:nvPr/>
        </p:nvSpPr>
        <p:spPr>
          <a:xfrm>
            <a:off x="1799772" y="5587371"/>
            <a:ext cx="7046056" cy="954107"/>
          </a:xfrm>
          <a:prstGeom prst="rect">
            <a:avLst/>
          </a:prstGeom>
          <a:noFill/>
        </p:spPr>
        <p:txBody>
          <a:bodyPr wrap="square" rtlCol="0">
            <a:spAutoFit/>
          </a:bodyPr>
          <a:lstStyle/>
          <a:p>
            <a:r>
              <a:rPr lang="en-GB" sz="1400" dirty="0">
                <a:solidFill>
                  <a:prstClr val="black"/>
                </a:solidFill>
              </a:rPr>
              <a:t>Project manage implementation of CfD policy</a:t>
            </a:r>
          </a:p>
          <a:p>
            <a:r>
              <a:rPr lang="en-GB" sz="1400" dirty="0">
                <a:solidFill>
                  <a:prstClr val="black"/>
                </a:solidFill>
              </a:rPr>
              <a:t>Establish Business Design Authority and change control on the CfD Operating Model</a:t>
            </a:r>
          </a:p>
          <a:p>
            <a:r>
              <a:rPr lang="en-GB" sz="1400" dirty="0">
                <a:solidFill>
                  <a:prstClr val="black"/>
                </a:solidFill>
              </a:rPr>
              <a:t>Maintain CfD Operating Model including process maps</a:t>
            </a:r>
          </a:p>
          <a:p>
            <a:r>
              <a:rPr lang="en-GB" sz="1400" dirty="0">
                <a:solidFill>
                  <a:prstClr val="black"/>
                </a:solidFill>
              </a:rPr>
              <a:t>Oversee testing activities, produce testing status reports</a:t>
            </a:r>
          </a:p>
        </p:txBody>
      </p:sp>
    </p:spTree>
    <p:extLst>
      <p:ext uri="{BB962C8B-B14F-4D97-AF65-F5344CB8AC3E}">
        <p14:creationId xmlns:p14="http://schemas.microsoft.com/office/powerpoint/2010/main" val="1537767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040" y="1052736"/>
            <a:ext cx="8640960" cy="1188000"/>
          </a:xfrm>
        </p:spPr>
        <p:txBody>
          <a:bodyPr>
            <a:normAutofit fontScale="90000"/>
          </a:bodyPr>
          <a:lstStyle/>
          <a:p>
            <a:r>
              <a:rPr lang="en-GB" dirty="0" smtClean="0"/>
              <a:t>Engaging on </a:t>
            </a:r>
            <a:r>
              <a:rPr lang="en-GB" dirty="0" err="1" smtClean="0"/>
              <a:t>CfD</a:t>
            </a:r>
            <a:r>
              <a:rPr lang="en-GB" dirty="0" smtClean="0"/>
              <a:t> implementation - objectives</a:t>
            </a:r>
            <a:endParaRPr lang="en-GB" dirty="0"/>
          </a:p>
        </p:txBody>
      </p:sp>
      <p:sp>
        <p:nvSpPr>
          <p:cNvPr id="5" name="Slide Number Placeholder 4"/>
          <p:cNvSpPr>
            <a:spLocks noGrp="1"/>
          </p:cNvSpPr>
          <p:nvPr>
            <p:ph type="sldNum" sz="quarter" idx="12"/>
          </p:nvPr>
        </p:nvSpPr>
        <p:spPr/>
        <p:txBody>
          <a:bodyPr/>
          <a:lstStyle/>
          <a:p>
            <a:fld id="{E051598E-9D06-4046-8EF2-7702044C4E81}" type="slidenum">
              <a:rPr lang="en-US" smtClean="0">
                <a:solidFill>
                  <a:prstClr val="white"/>
                </a:solidFill>
              </a:rPr>
              <a:pPr/>
              <a:t>21</a:t>
            </a:fld>
            <a:endParaRPr lang="en-US" dirty="0">
              <a:solidFill>
                <a:prstClr val="white"/>
              </a:solidFill>
            </a:endParaRPr>
          </a:p>
        </p:txBody>
      </p:sp>
      <p:sp>
        <p:nvSpPr>
          <p:cNvPr id="6" name="Footer Placeholder 5"/>
          <p:cNvSpPr>
            <a:spLocks noGrp="1"/>
          </p:cNvSpPr>
          <p:nvPr>
            <p:ph type="ftr" sz="quarter" idx="3"/>
          </p:nvPr>
        </p:nvSpPr>
        <p:spPr/>
        <p:txBody>
          <a:bodyPr/>
          <a:lstStyle/>
          <a:p>
            <a:r>
              <a:rPr lang="en-US" dirty="0">
                <a:solidFill>
                  <a:prstClr val="white"/>
                </a:solidFill>
              </a:rPr>
              <a:t>Collaborative Development Implementation Steering Group: Next steps for engagement</a:t>
            </a:r>
          </a:p>
        </p:txBody>
      </p:sp>
      <p:sp>
        <p:nvSpPr>
          <p:cNvPr id="7" name="Oval 6"/>
          <p:cNvSpPr/>
          <p:nvPr/>
        </p:nvSpPr>
        <p:spPr>
          <a:xfrm>
            <a:off x="611560" y="2204864"/>
            <a:ext cx="7848872" cy="14401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Box 8"/>
          <p:cNvSpPr txBox="1"/>
          <p:nvPr/>
        </p:nvSpPr>
        <p:spPr>
          <a:xfrm>
            <a:off x="1547664" y="2348880"/>
            <a:ext cx="6480720" cy="1477328"/>
          </a:xfrm>
          <a:prstGeom prst="rect">
            <a:avLst/>
          </a:prstGeom>
          <a:noFill/>
        </p:spPr>
        <p:txBody>
          <a:bodyPr wrap="square" rtlCol="0">
            <a:spAutoFit/>
          </a:bodyPr>
          <a:lstStyle/>
          <a:p>
            <a:pPr marL="285750" indent="-285750"/>
            <a:r>
              <a:rPr lang="en-GB" dirty="0" smtClean="0">
                <a:solidFill>
                  <a:prstClr val="black"/>
                </a:solidFill>
              </a:rPr>
              <a:t>OVERARCHING OBJECTIVE</a:t>
            </a:r>
          </a:p>
          <a:p>
            <a:pPr marL="285750" indent="-285750">
              <a:buFont typeface="Arial" pitchFamily="34" charset="0"/>
              <a:buChar char="•"/>
            </a:pPr>
            <a:r>
              <a:rPr lang="en-GB" dirty="0" smtClean="0">
                <a:solidFill>
                  <a:prstClr val="black"/>
                </a:solidFill>
              </a:rPr>
              <a:t>Support delivery of an efficient  process and system which best meets industry’s needs and thus enables efficient, effective implementation of </a:t>
            </a:r>
            <a:r>
              <a:rPr lang="en-GB" dirty="0" err="1" smtClean="0">
                <a:solidFill>
                  <a:prstClr val="black"/>
                </a:solidFill>
              </a:rPr>
              <a:t>CfDs</a:t>
            </a:r>
            <a:endParaRPr lang="en-GB" dirty="0" smtClean="0">
              <a:solidFill>
                <a:prstClr val="black"/>
              </a:solidFill>
            </a:endParaRPr>
          </a:p>
          <a:p>
            <a:endParaRPr lang="en-GB" dirty="0">
              <a:solidFill>
                <a:prstClr val="black"/>
              </a:solidFill>
            </a:endParaRPr>
          </a:p>
        </p:txBody>
      </p:sp>
      <p:sp>
        <p:nvSpPr>
          <p:cNvPr id="10" name="Rectangle 9"/>
          <p:cNvSpPr/>
          <p:nvPr/>
        </p:nvSpPr>
        <p:spPr>
          <a:xfrm>
            <a:off x="1187624" y="5085184"/>
            <a:ext cx="2376264" cy="11521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TextBox 10"/>
          <p:cNvSpPr txBox="1"/>
          <p:nvPr/>
        </p:nvSpPr>
        <p:spPr>
          <a:xfrm>
            <a:off x="1115616" y="5085188"/>
            <a:ext cx="2592288" cy="1354217"/>
          </a:xfrm>
          <a:prstGeom prst="rect">
            <a:avLst/>
          </a:prstGeom>
          <a:noFill/>
        </p:spPr>
        <p:txBody>
          <a:bodyPr wrap="square" rtlCol="0">
            <a:spAutoFit/>
          </a:bodyPr>
          <a:lstStyle/>
          <a:p>
            <a:r>
              <a:rPr lang="en-GB" sz="1600" dirty="0" smtClean="0">
                <a:solidFill>
                  <a:prstClr val="black"/>
                </a:solidFill>
              </a:rPr>
              <a:t>Understand industry needs, and record their insights to inform system design and development</a:t>
            </a:r>
          </a:p>
          <a:p>
            <a:endParaRPr lang="en-GB" dirty="0">
              <a:solidFill>
                <a:prstClr val="black"/>
              </a:solidFill>
            </a:endParaRPr>
          </a:p>
        </p:txBody>
      </p:sp>
      <p:sp>
        <p:nvSpPr>
          <p:cNvPr id="13" name="Rectangle 12"/>
          <p:cNvSpPr/>
          <p:nvPr/>
        </p:nvSpPr>
        <p:spPr>
          <a:xfrm>
            <a:off x="3779914" y="4437112"/>
            <a:ext cx="2448272" cy="1224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TextBox 13"/>
          <p:cNvSpPr txBox="1"/>
          <p:nvPr/>
        </p:nvSpPr>
        <p:spPr>
          <a:xfrm>
            <a:off x="3779914" y="4509120"/>
            <a:ext cx="2664296" cy="1077218"/>
          </a:xfrm>
          <a:prstGeom prst="rect">
            <a:avLst/>
          </a:prstGeom>
          <a:noFill/>
        </p:spPr>
        <p:txBody>
          <a:bodyPr wrap="square" rtlCol="0">
            <a:spAutoFit/>
          </a:bodyPr>
          <a:lstStyle/>
          <a:p>
            <a:r>
              <a:rPr lang="en-GB" sz="1600" dirty="0" smtClean="0">
                <a:solidFill>
                  <a:prstClr val="black"/>
                </a:solidFill>
              </a:rPr>
              <a:t>Inform industry about the specifications to enable them to ensure system compatibility</a:t>
            </a:r>
            <a:endParaRPr lang="en-GB" sz="1600" dirty="0">
              <a:solidFill>
                <a:prstClr val="black"/>
              </a:solidFill>
            </a:endParaRPr>
          </a:p>
        </p:txBody>
      </p:sp>
      <p:sp>
        <p:nvSpPr>
          <p:cNvPr id="15" name="Rectangle 14"/>
          <p:cNvSpPr/>
          <p:nvPr/>
        </p:nvSpPr>
        <p:spPr>
          <a:xfrm>
            <a:off x="6300192" y="4869160"/>
            <a:ext cx="2448272" cy="12961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6" name="TextBox 15"/>
          <p:cNvSpPr txBox="1"/>
          <p:nvPr/>
        </p:nvSpPr>
        <p:spPr>
          <a:xfrm>
            <a:off x="6300192" y="4797154"/>
            <a:ext cx="2448272" cy="1323439"/>
          </a:xfrm>
          <a:prstGeom prst="rect">
            <a:avLst/>
          </a:prstGeom>
          <a:noFill/>
        </p:spPr>
        <p:txBody>
          <a:bodyPr wrap="square" rtlCol="0">
            <a:spAutoFit/>
          </a:bodyPr>
          <a:lstStyle/>
          <a:p>
            <a:r>
              <a:rPr lang="en-GB" sz="1600" dirty="0" smtClean="0">
                <a:solidFill>
                  <a:prstClr val="black"/>
                </a:solidFill>
              </a:rPr>
              <a:t>Enable user testing to ensure system robustness and user familiarity in readiness for go-live</a:t>
            </a:r>
            <a:endParaRPr lang="en-GB" sz="1600" dirty="0">
              <a:solidFill>
                <a:prstClr val="black"/>
              </a:solidFill>
            </a:endParaRPr>
          </a:p>
        </p:txBody>
      </p:sp>
      <p:sp>
        <p:nvSpPr>
          <p:cNvPr id="17" name="TextBox 16"/>
          <p:cNvSpPr txBox="1"/>
          <p:nvPr/>
        </p:nvSpPr>
        <p:spPr>
          <a:xfrm>
            <a:off x="179512" y="3861048"/>
            <a:ext cx="2736304" cy="1077218"/>
          </a:xfrm>
          <a:prstGeom prst="rect">
            <a:avLst/>
          </a:prstGeom>
          <a:noFill/>
        </p:spPr>
        <p:txBody>
          <a:bodyPr wrap="square" rtlCol="0">
            <a:spAutoFit/>
          </a:bodyPr>
          <a:lstStyle/>
          <a:p>
            <a:r>
              <a:rPr lang="en-GB" sz="1600" dirty="0" smtClean="0">
                <a:solidFill>
                  <a:prstClr val="black"/>
                </a:solidFill>
              </a:rPr>
              <a:t>Gain the necessary industry insights to inform the development of effective business processes </a:t>
            </a:r>
            <a:endParaRPr lang="en-GB" sz="1600" dirty="0">
              <a:solidFill>
                <a:prstClr val="black"/>
              </a:solidFill>
            </a:endParaRPr>
          </a:p>
        </p:txBody>
      </p:sp>
      <p:sp>
        <p:nvSpPr>
          <p:cNvPr id="19" name="Rectangle 18"/>
          <p:cNvSpPr/>
          <p:nvPr/>
        </p:nvSpPr>
        <p:spPr>
          <a:xfrm>
            <a:off x="251520" y="3861048"/>
            <a:ext cx="2592288" cy="11521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21" name="Straight Arrow Connector 20"/>
          <p:cNvCxnSpPr/>
          <p:nvPr/>
        </p:nvCxnSpPr>
        <p:spPr>
          <a:xfrm flipV="1">
            <a:off x="755576" y="3429000"/>
            <a:ext cx="64807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203848" y="3789040"/>
            <a:ext cx="288032"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5580114" y="3789040"/>
            <a:ext cx="43204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7164288" y="3717032"/>
            <a:ext cx="792088"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11852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884369" y="5661248"/>
            <a:ext cx="1205456" cy="5419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title"/>
          </p:nvPr>
        </p:nvSpPr>
        <p:spPr>
          <a:xfrm>
            <a:off x="1647636" y="1124744"/>
            <a:ext cx="5435516" cy="792088"/>
          </a:xfrm>
        </p:spPr>
        <p:txBody>
          <a:bodyPr>
            <a:normAutofit/>
          </a:bodyPr>
          <a:lstStyle/>
          <a:p>
            <a:r>
              <a:rPr lang="en-GB" sz="3600" dirty="0" smtClean="0"/>
              <a:t>High level engagement plan</a:t>
            </a:r>
            <a:endParaRPr lang="en-GB" sz="3600" dirty="0"/>
          </a:p>
        </p:txBody>
      </p:sp>
      <p:sp>
        <p:nvSpPr>
          <p:cNvPr id="5" name="Slide Number Placeholder 4"/>
          <p:cNvSpPr>
            <a:spLocks noGrp="1"/>
          </p:cNvSpPr>
          <p:nvPr>
            <p:ph type="sldNum" sz="quarter" idx="12"/>
          </p:nvPr>
        </p:nvSpPr>
        <p:spPr>
          <a:xfrm>
            <a:off x="-21455" y="6309320"/>
            <a:ext cx="9144000" cy="548680"/>
          </a:xfrm>
        </p:spPr>
        <p:txBody>
          <a:bodyPr/>
          <a:lstStyle/>
          <a:p>
            <a:fld id="{E051598E-9D06-4046-8EF2-7702044C4E81}" type="slidenum">
              <a:rPr lang="en-US" smtClean="0">
                <a:solidFill>
                  <a:prstClr val="white"/>
                </a:solidFill>
              </a:rPr>
              <a:pPr/>
              <a:t>22</a:t>
            </a:fld>
            <a:endParaRPr lang="en-US" dirty="0">
              <a:solidFill>
                <a:prstClr val="white"/>
              </a:solidFill>
            </a:endParaRPr>
          </a:p>
        </p:txBody>
      </p:sp>
      <p:sp>
        <p:nvSpPr>
          <p:cNvPr id="6" name="Footer Placeholder 5"/>
          <p:cNvSpPr>
            <a:spLocks noGrp="1"/>
          </p:cNvSpPr>
          <p:nvPr>
            <p:ph type="ftr" sz="quarter" idx="3"/>
          </p:nvPr>
        </p:nvSpPr>
        <p:spPr/>
        <p:txBody>
          <a:bodyPr/>
          <a:lstStyle/>
          <a:p>
            <a:r>
              <a:rPr lang="en-US" dirty="0">
                <a:solidFill>
                  <a:prstClr val="white"/>
                </a:solidFill>
              </a:rPr>
              <a:t>Collaborative Development Implementation Steering Group: Next steps for engagement</a:t>
            </a:r>
          </a:p>
        </p:txBody>
      </p:sp>
      <p:cxnSp>
        <p:nvCxnSpPr>
          <p:cNvPr id="12" name="Straight Connector 11"/>
          <p:cNvCxnSpPr/>
          <p:nvPr/>
        </p:nvCxnSpPr>
        <p:spPr>
          <a:xfrm>
            <a:off x="251520" y="5589240"/>
            <a:ext cx="8640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331640" y="1988840"/>
            <a:ext cx="0" cy="360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411760" y="1988840"/>
            <a:ext cx="0" cy="360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491880" y="1988840"/>
            <a:ext cx="0" cy="360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572000" y="1988840"/>
            <a:ext cx="0" cy="360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51520" y="1988840"/>
            <a:ext cx="0" cy="360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652120" y="1988840"/>
            <a:ext cx="0" cy="360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732240" y="1988840"/>
            <a:ext cx="0" cy="360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812360" y="1988840"/>
            <a:ext cx="0" cy="360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892480" y="1988840"/>
            <a:ext cx="0" cy="3600400"/>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331640" y="2132860"/>
            <a:ext cx="3312368" cy="276999"/>
          </a:xfrm>
          <a:prstGeom prst="rect">
            <a:avLst/>
          </a:prstGeom>
          <a:noFill/>
        </p:spPr>
        <p:txBody>
          <a:bodyPr wrap="square" rtlCol="0">
            <a:spAutoFit/>
          </a:bodyPr>
          <a:lstStyle/>
          <a:p>
            <a:r>
              <a:rPr lang="en-GB" sz="1200" dirty="0" smtClean="0">
                <a:solidFill>
                  <a:prstClr val="black"/>
                </a:solidFill>
              </a:rPr>
              <a:t>Publication of business process maps</a:t>
            </a:r>
            <a:endParaRPr lang="en-GB" sz="1200" dirty="0">
              <a:solidFill>
                <a:prstClr val="black"/>
              </a:solidFill>
            </a:endParaRPr>
          </a:p>
        </p:txBody>
      </p:sp>
      <p:sp>
        <p:nvSpPr>
          <p:cNvPr id="49" name="TextBox 48"/>
          <p:cNvSpPr txBox="1"/>
          <p:nvPr/>
        </p:nvSpPr>
        <p:spPr>
          <a:xfrm>
            <a:off x="2663280" y="3077740"/>
            <a:ext cx="4104456" cy="276999"/>
          </a:xfrm>
          <a:prstGeom prst="rect">
            <a:avLst/>
          </a:prstGeom>
          <a:noFill/>
        </p:spPr>
        <p:txBody>
          <a:bodyPr wrap="square" rtlCol="0">
            <a:spAutoFit/>
          </a:bodyPr>
          <a:lstStyle/>
          <a:p>
            <a:r>
              <a:rPr lang="en-GB" sz="1200" dirty="0" smtClean="0">
                <a:solidFill>
                  <a:prstClr val="black"/>
                </a:solidFill>
              </a:rPr>
              <a:t>Business plan consultation workshops</a:t>
            </a:r>
            <a:endParaRPr lang="en-GB" sz="1200" dirty="0">
              <a:solidFill>
                <a:prstClr val="black"/>
              </a:solidFill>
            </a:endParaRPr>
          </a:p>
        </p:txBody>
      </p:sp>
      <p:sp>
        <p:nvSpPr>
          <p:cNvPr id="51" name="5-Point Star 50"/>
          <p:cNvSpPr/>
          <p:nvPr/>
        </p:nvSpPr>
        <p:spPr>
          <a:xfrm>
            <a:off x="1115616" y="2060848"/>
            <a:ext cx="216024" cy="288032"/>
          </a:xfrm>
          <a:prstGeom prst="star5">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53" name="5-Point Star 52"/>
          <p:cNvSpPr/>
          <p:nvPr/>
        </p:nvSpPr>
        <p:spPr>
          <a:xfrm>
            <a:off x="2051720" y="2708920"/>
            <a:ext cx="216024" cy="288032"/>
          </a:xfrm>
          <a:prstGeom prst="star5">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54" name="5-Point Star 53"/>
          <p:cNvSpPr/>
          <p:nvPr/>
        </p:nvSpPr>
        <p:spPr>
          <a:xfrm>
            <a:off x="2771800" y="3633991"/>
            <a:ext cx="216024" cy="288032"/>
          </a:xfrm>
          <a:prstGeom prst="star5">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58" name="5-Point Star 57"/>
          <p:cNvSpPr/>
          <p:nvPr/>
        </p:nvSpPr>
        <p:spPr>
          <a:xfrm>
            <a:off x="4788024" y="4524606"/>
            <a:ext cx="216024" cy="288032"/>
          </a:xfrm>
          <a:prstGeom prst="star5">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62" name="Rectangle 61"/>
          <p:cNvSpPr/>
          <p:nvPr/>
        </p:nvSpPr>
        <p:spPr>
          <a:xfrm>
            <a:off x="2195738" y="2780932"/>
            <a:ext cx="4572000" cy="276999"/>
          </a:xfrm>
          <a:prstGeom prst="rect">
            <a:avLst/>
          </a:prstGeom>
        </p:spPr>
        <p:txBody>
          <a:bodyPr>
            <a:spAutoFit/>
          </a:bodyPr>
          <a:lstStyle/>
          <a:p>
            <a:r>
              <a:rPr lang="en-GB" sz="1200" dirty="0" smtClean="0">
                <a:solidFill>
                  <a:prstClr val="black"/>
                </a:solidFill>
              </a:rPr>
              <a:t>Consultation document: Counterparty Business Plan</a:t>
            </a:r>
            <a:endParaRPr lang="en-GB" sz="1200" dirty="0">
              <a:solidFill>
                <a:prstClr val="black"/>
              </a:solidFill>
            </a:endParaRPr>
          </a:p>
        </p:txBody>
      </p:sp>
      <p:sp>
        <p:nvSpPr>
          <p:cNvPr id="65" name="TextBox 64"/>
          <p:cNvSpPr txBox="1"/>
          <p:nvPr/>
        </p:nvSpPr>
        <p:spPr>
          <a:xfrm>
            <a:off x="2051720" y="2420888"/>
            <a:ext cx="2592288" cy="553998"/>
          </a:xfrm>
          <a:prstGeom prst="rect">
            <a:avLst/>
          </a:prstGeom>
          <a:noFill/>
        </p:spPr>
        <p:txBody>
          <a:bodyPr wrap="square" rtlCol="0">
            <a:spAutoFit/>
          </a:bodyPr>
          <a:lstStyle/>
          <a:p>
            <a:r>
              <a:rPr lang="en-GB" sz="1200" dirty="0" smtClean="0">
                <a:solidFill>
                  <a:prstClr val="black"/>
                </a:solidFill>
              </a:rPr>
              <a:t>Focus Groups: business process</a:t>
            </a:r>
          </a:p>
          <a:p>
            <a:endParaRPr lang="en-GB" dirty="0">
              <a:solidFill>
                <a:prstClr val="black"/>
              </a:solidFill>
            </a:endParaRPr>
          </a:p>
        </p:txBody>
      </p:sp>
      <p:sp>
        <p:nvSpPr>
          <p:cNvPr id="67" name="TextBox 66"/>
          <p:cNvSpPr txBox="1"/>
          <p:nvPr/>
        </p:nvSpPr>
        <p:spPr>
          <a:xfrm>
            <a:off x="2915816" y="3668771"/>
            <a:ext cx="4176464" cy="276999"/>
          </a:xfrm>
          <a:prstGeom prst="rect">
            <a:avLst/>
          </a:prstGeom>
          <a:noFill/>
        </p:spPr>
        <p:txBody>
          <a:bodyPr wrap="square" rtlCol="0">
            <a:spAutoFit/>
          </a:bodyPr>
          <a:lstStyle/>
          <a:p>
            <a:r>
              <a:rPr lang="en-GB" sz="1200" dirty="0" smtClean="0">
                <a:solidFill>
                  <a:prstClr val="black"/>
                </a:solidFill>
              </a:rPr>
              <a:t>Completion of draft systems interface spec</a:t>
            </a:r>
            <a:endParaRPr lang="en-GB" sz="1200" dirty="0">
              <a:solidFill>
                <a:prstClr val="black"/>
              </a:solidFill>
            </a:endParaRPr>
          </a:p>
        </p:txBody>
      </p:sp>
      <p:sp>
        <p:nvSpPr>
          <p:cNvPr id="71" name="Pentagon 70"/>
          <p:cNvSpPr/>
          <p:nvPr/>
        </p:nvSpPr>
        <p:spPr>
          <a:xfrm>
            <a:off x="1403648" y="2492896"/>
            <a:ext cx="648072" cy="144016"/>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prstClr val="white"/>
              </a:solidFill>
            </a:endParaRPr>
          </a:p>
        </p:txBody>
      </p:sp>
      <p:sp>
        <p:nvSpPr>
          <p:cNvPr id="74" name="TextBox 73"/>
          <p:cNvSpPr txBox="1"/>
          <p:nvPr/>
        </p:nvSpPr>
        <p:spPr>
          <a:xfrm>
            <a:off x="3453230" y="4031815"/>
            <a:ext cx="4176464" cy="276999"/>
          </a:xfrm>
          <a:prstGeom prst="rect">
            <a:avLst/>
          </a:prstGeom>
          <a:noFill/>
        </p:spPr>
        <p:txBody>
          <a:bodyPr wrap="square" rtlCol="0">
            <a:spAutoFit/>
          </a:bodyPr>
          <a:lstStyle/>
          <a:p>
            <a:r>
              <a:rPr lang="en-GB" sz="1200" dirty="0" smtClean="0">
                <a:solidFill>
                  <a:prstClr val="black"/>
                </a:solidFill>
              </a:rPr>
              <a:t>Focus Groups and user consultation on interface spec</a:t>
            </a:r>
          </a:p>
        </p:txBody>
      </p:sp>
      <p:sp>
        <p:nvSpPr>
          <p:cNvPr id="76" name="TextBox 75"/>
          <p:cNvSpPr txBox="1"/>
          <p:nvPr/>
        </p:nvSpPr>
        <p:spPr>
          <a:xfrm>
            <a:off x="4499992" y="4276381"/>
            <a:ext cx="4176464" cy="276999"/>
          </a:xfrm>
          <a:prstGeom prst="rect">
            <a:avLst/>
          </a:prstGeom>
          <a:noFill/>
        </p:spPr>
        <p:txBody>
          <a:bodyPr wrap="square" rtlCol="0">
            <a:spAutoFit/>
          </a:bodyPr>
          <a:lstStyle/>
          <a:p>
            <a:r>
              <a:rPr lang="en-GB" sz="1200" dirty="0" smtClean="0">
                <a:solidFill>
                  <a:prstClr val="black"/>
                </a:solidFill>
              </a:rPr>
              <a:t>Focus Groups and user consultation on design</a:t>
            </a:r>
          </a:p>
        </p:txBody>
      </p:sp>
      <p:sp>
        <p:nvSpPr>
          <p:cNvPr id="79" name="TextBox 78"/>
          <p:cNvSpPr txBox="1"/>
          <p:nvPr/>
        </p:nvSpPr>
        <p:spPr>
          <a:xfrm>
            <a:off x="5567686" y="4873130"/>
            <a:ext cx="3960440" cy="276999"/>
          </a:xfrm>
          <a:prstGeom prst="rect">
            <a:avLst/>
          </a:prstGeom>
          <a:noFill/>
        </p:spPr>
        <p:txBody>
          <a:bodyPr wrap="square" rtlCol="0">
            <a:spAutoFit/>
          </a:bodyPr>
          <a:lstStyle/>
          <a:p>
            <a:r>
              <a:rPr lang="en-GB" sz="1200" dirty="0" smtClean="0">
                <a:solidFill>
                  <a:prstClr val="black"/>
                </a:solidFill>
              </a:rPr>
              <a:t>Stakeholder participation in system testing</a:t>
            </a:r>
          </a:p>
        </p:txBody>
      </p:sp>
      <p:sp>
        <p:nvSpPr>
          <p:cNvPr id="80" name="Pentagon 79"/>
          <p:cNvSpPr/>
          <p:nvPr/>
        </p:nvSpPr>
        <p:spPr>
          <a:xfrm>
            <a:off x="2267744" y="3142089"/>
            <a:ext cx="395536" cy="144016"/>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prstClr val="white"/>
              </a:solidFill>
            </a:endParaRPr>
          </a:p>
        </p:txBody>
      </p:sp>
      <p:sp>
        <p:nvSpPr>
          <p:cNvPr id="81" name="Pentagon 80"/>
          <p:cNvSpPr/>
          <p:nvPr/>
        </p:nvSpPr>
        <p:spPr>
          <a:xfrm>
            <a:off x="2840942" y="4098303"/>
            <a:ext cx="648072" cy="144016"/>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prstClr val="white"/>
              </a:solidFill>
            </a:endParaRPr>
          </a:p>
        </p:txBody>
      </p:sp>
      <p:sp>
        <p:nvSpPr>
          <p:cNvPr id="83" name="Pentagon 82"/>
          <p:cNvSpPr/>
          <p:nvPr/>
        </p:nvSpPr>
        <p:spPr>
          <a:xfrm>
            <a:off x="3851920" y="4342869"/>
            <a:ext cx="720080" cy="144016"/>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prstClr val="white"/>
              </a:solidFill>
            </a:endParaRPr>
          </a:p>
        </p:txBody>
      </p:sp>
      <p:sp>
        <p:nvSpPr>
          <p:cNvPr id="85" name="TextBox 84"/>
          <p:cNvSpPr txBox="1"/>
          <p:nvPr/>
        </p:nvSpPr>
        <p:spPr>
          <a:xfrm>
            <a:off x="215516" y="5736650"/>
            <a:ext cx="1008112" cy="246221"/>
          </a:xfrm>
          <a:prstGeom prst="rect">
            <a:avLst/>
          </a:prstGeom>
          <a:noFill/>
        </p:spPr>
        <p:txBody>
          <a:bodyPr wrap="square" rtlCol="0">
            <a:spAutoFit/>
          </a:bodyPr>
          <a:lstStyle/>
          <a:p>
            <a:r>
              <a:rPr lang="en-GB" sz="1000" dirty="0" smtClean="0">
                <a:solidFill>
                  <a:prstClr val="black"/>
                </a:solidFill>
              </a:rPr>
              <a:t>Oct /</a:t>
            </a:r>
            <a:r>
              <a:rPr lang="en-GB" sz="1000" dirty="0" smtClean="0">
                <a:solidFill>
                  <a:prstClr val="black"/>
                </a:solidFill>
              </a:rPr>
              <a:t>Dec 2013</a:t>
            </a:r>
            <a:endParaRPr lang="en-GB" sz="1000" dirty="0">
              <a:solidFill>
                <a:prstClr val="black"/>
              </a:solidFill>
            </a:endParaRPr>
          </a:p>
        </p:txBody>
      </p:sp>
      <p:sp>
        <p:nvSpPr>
          <p:cNvPr id="86" name="TextBox 85"/>
          <p:cNvSpPr txBox="1"/>
          <p:nvPr/>
        </p:nvSpPr>
        <p:spPr>
          <a:xfrm>
            <a:off x="1331640" y="5703059"/>
            <a:ext cx="1080120" cy="246221"/>
          </a:xfrm>
          <a:prstGeom prst="rect">
            <a:avLst/>
          </a:prstGeom>
          <a:noFill/>
        </p:spPr>
        <p:txBody>
          <a:bodyPr wrap="square" rtlCol="0">
            <a:spAutoFit/>
          </a:bodyPr>
          <a:lstStyle/>
          <a:p>
            <a:r>
              <a:rPr lang="en-GB" sz="1000" dirty="0" smtClean="0">
                <a:solidFill>
                  <a:prstClr val="black"/>
                </a:solidFill>
              </a:rPr>
              <a:t>Jan/Mar 2014</a:t>
            </a:r>
            <a:endParaRPr lang="en-GB" sz="1000" dirty="0">
              <a:solidFill>
                <a:prstClr val="black"/>
              </a:solidFill>
            </a:endParaRPr>
          </a:p>
        </p:txBody>
      </p:sp>
      <p:sp>
        <p:nvSpPr>
          <p:cNvPr id="87" name="TextBox 86"/>
          <p:cNvSpPr txBox="1"/>
          <p:nvPr/>
        </p:nvSpPr>
        <p:spPr>
          <a:xfrm>
            <a:off x="2483768" y="5703059"/>
            <a:ext cx="1080120" cy="246221"/>
          </a:xfrm>
          <a:prstGeom prst="rect">
            <a:avLst/>
          </a:prstGeom>
          <a:noFill/>
        </p:spPr>
        <p:txBody>
          <a:bodyPr wrap="square" rtlCol="0">
            <a:spAutoFit/>
          </a:bodyPr>
          <a:lstStyle/>
          <a:p>
            <a:r>
              <a:rPr lang="en-GB" sz="1000" dirty="0" smtClean="0">
                <a:solidFill>
                  <a:prstClr val="black"/>
                </a:solidFill>
              </a:rPr>
              <a:t>Apr/Jun 2014</a:t>
            </a:r>
            <a:endParaRPr lang="en-GB" sz="1000" dirty="0">
              <a:solidFill>
                <a:prstClr val="black"/>
              </a:solidFill>
            </a:endParaRPr>
          </a:p>
        </p:txBody>
      </p:sp>
      <p:sp>
        <p:nvSpPr>
          <p:cNvPr id="88" name="TextBox 87"/>
          <p:cNvSpPr txBox="1"/>
          <p:nvPr/>
        </p:nvSpPr>
        <p:spPr>
          <a:xfrm>
            <a:off x="3491880" y="5695364"/>
            <a:ext cx="1247712" cy="253916"/>
          </a:xfrm>
          <a:prstGeom prst="rect">
            <a:avLst/>
          </a:prstGeom>
          <a:noFill/>
        </p:spPr>
        <p:txBody>
          <a:bodyPr wrap="square" rtlCol="0">
            <a:spAutoFit/>
          </a:bodyPr>
          <a:lstStyle/>
          <a:p>
            <a:r>
              <a:rPr lang="en-GB" sz="1050" dirty="0" smtClean="0">
                <a:solidFill>
                  <a:prstClr val="black"/>
                </a:solidFill>
              </a:rPr>
              <a:t>Jul/Sep 2014</a:t>
            </a:r>
            <a:endParaRPr lang="en-GB" sz="1050" dirty="0">
              <a:solidFill>
                <a:prstClr val="black"/>
              </a:solidFill>
            </a:endParaRPr>
          </a:p>
        </p:txBody>
      </p:sp>
      <p:sp>
        <p:nvSpPr>
          <p:cNvPr id="89" name="Pentagon 88"/>
          <p:cNvSpPr/>
          <p:nvPr/>
        </p:nvSpPr>
        <p:spPr>
          <a:xfrm>
            <a:off x="5796138" y="5157192"/>
            <a:ext cx="540328" cy="144016"/>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prstClr val="white"/>
              </a:solidFill>
            </a:endParaRPr>
          </a:p>
        </p:txBody>
      </p:sp>
      <p:sp>
        <p:nvSpPr>
          <p:cNvPr id="90" name="TextBox 89"/>
          <p:cNvSpPr txBox="1"/>
          <p:nvPr/>
        </p:nvSpPr>
        <p:spPr>
          <a:xfrm>
            <a:off x="4572000" y="5703059"/>
            <a:ext cx="1008112" cy="246221"/>
          </a:xfrm>
          <a:prstGeom prst="rect">
            <a:avLst/>
          </a:prstGeom>
          <a:noFill/>
        </p:spPr>
        <p:txBody>
          <a:bodyPr wrap="square" rtlCol="0">
            <a:spAutoFit/>
          </a:bodyPr>
          <a:lstStyle/>
          <a:p>
            <a:r>
              <a:rPr lang="en-GB" sz="1000" dirty="0" smtClean="0">
                <a:solidFill>
                  <a:prstClr val="black"/>
                </a:solidFill>
              </a:rPr>
              <a:t>Oct /</a:t>
            </a:r>
            <a:r>
              <a:rPr lang="en-GB" sz="1000" dirty="0" smtClean="0">
                <a:solidFill>
                  <a:prstClr val="black"/>
                </a:solidFill>
              </a:rPr>
              <a:t>Dec 2014</a:t>
            </a:r>
            <a:endParaRPr lang="en-GB" sz="1000" dirty="0">
              <a:solidFill>
                <a:prstClr val="black"/>
              </a:solidFill>
            </a:endParaRPr>
          </a:p>
        </p:txBody>
      </p:sp>
      <p:sp>
        <p:nvSpPr>
          <p:cNvPr id="91" name="TextBox 90"/>
          <p:cNvSpPr txBox="1"/>
          <p:nvPr/>
        </p:nvSpPr>
        <p:spPr>
          <a:xfrm>
            <a:off x="5652120" y="5703059"/>
            <a:ext cx="959680" cy="246221"/>
          </a:xfrm>
          <a:prstGeom prst="rect">
            <a:avLst/>
          </a:prstGeom>
          <a:noFill/>
        </p:spPr>
        <p:txBody>
          <a:bodyPr wrap="square" rtlCol="0">
            <a:spAutoFit/>
          </a:bodyPr>
          <a:lstStyle/>
          <a:p>
            <a:r>
              <a:rPr lang="en-GB" sz="1000" dirty="0" smtClean="0">
                <a:solidFill>
                  <a:prstClr val="black"/>
                </a:solidFill>
              </a:rPr>
              <a:t>Jan/Mar 2014</a:t>
            </a:r>
            <a:endParaRPr lang="en-GB" sz="1000" dirty="0">
              <a:solidFill>
                <a:prstClr val="black"/>
              </a:solidFill>
            </a:endParaRPr>
          </a:p>
        </p:txBody>
      </p:sp>
      <p:sp>
        <p:nvSpPr>
          <p:cNvPr id="92" name="TextBox 91"/>
          <p:cNvSpPr txBox="1"/>
          <p:nvPr/>
        </p:nvSpPr>
        <p:spPr>
          <a:xfrm>
            <a:off x="6732240" y="5703059"/>
            <a:ext cx="1080120" cy="246221"/>
          </a:xfrm>
          <a:prstGeom prst="rect">
            <a:avLst/>
          </a:prstGeom>
          <a:noFill/>
        </p:spPr>
        <p:txBody>
          <a:bodyPr wrap="square" rtlCol="0">
            <a:spAutoFit/>
          </a:bodyPr>
          <a:lstStyle/>
          <a:p>
            <a:r>
              <a:rPr lang="en-GB" sz="1000" dirty="0" smtClean="0">
                <a:solidFill>
                  <a:prstClr val="black"/>
                </a:solidFill>
              </a:rPr>
              <a:t>Apr/Jun 2014</a:t>
            </a:r>
            <a:endParaRPr lang="en-GB" sz="1000" dirty="0">
              <a:solidFill>
                <a:prstClr val="black"/>
              </a:solidFill>
            </a:endParaRPr>
          </a:p>
        </p:txBody>
      </p:sp>
      <p:sp>
        <p:nvSpPr>
          <p:cNvPr id="93" name="5-Point Star 92"/>
          <p:cNvSpPr/>
          <p:nvPr/>
        </p:nvSpPr>
        <p:spPr>
          <a:xfrm>
            <a:off x="6900828" y="5301208"/>
            <a:ext cx="216024" cy="288032"/>
          </a:xfrm>
          <a:prstGeom prst="star5">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94" name="TextBox 93"/>
          <p:cNvSpPr txBox="1"/>
          <p:nvPr/>
        </p:nvSpPr>
        <p:spPr>
          <a:xfrm>
            <a:off x="7009060" y="5312245"/>
            <a:ext cx="2134940" cy="276999"/>
          </a:xfrm>
          <a:prstGeom prst="rect">
            <a:avLst/>
          </a:prstGeom>
          <a:noFill/>
        </p:spPr>
        <p:txBody>
          <a:bodyPr wrap="square" rtlCol="0">
            <a:spAutoFit/>
          </a:bodyPr>
          <a:lstStyle/>
          <a:p>
            <a:r>
              <a:rPr lang="en-GB" sz="1200" dirty="0">
                <a:solidFill>
                  <a:prstClr val="black"/>
                </a:solidFill>
              </a:rPr>
              <a:t> SETTLEMENT GO </a:t>
            </a:r>
            <a:r>
              <a:rPr lang="en-GB" sz="1200" dirty="0" smtClean="0">
                <a:solidFill>
                  <a:prstClr val="black"/>
                </a:solidFill>
              </a:rPr>
              <a:t>LIVE</a:t>
            </a:r>
            <a:endParaRPr lang="en-GB" sz="1200" dirty="0">
              <a:solidFill>
                <a:prstClr val="black"/>
              </a:solidFill>
            </a:endParaRPr>
          </a:p>
        </p:txBody>
      </p:sp>
      <p:sp>
        <p:nvSpPr>
          <p:cNvPr id="95" name="TextBox 94"/>
          <p:cNvSpPr txBox="1"/>
          <p:nvPr/>
        </p:nvSpPr>
        <p:spPr>
          <a:xfrm>
            <a:off x="6336464" y="5103963"/>
            <a:ext cx="1584176" cy="276999"/>
          </a:xfrm>
          <a:prstGeom prst="rect">
            <a:avLst/>
          </a:prstGeom>
          <a:noFill/>
        </p:spPr>
        <p:txBody>
          <a:bodyPr wrap="square" rtlCol="0">
            <a:spAutoFit/>
          </a:bodyPr>
          <a:lstStyle/>
          <a:p>
            <a:r>
              <a:rPr lang="en-GB" sz="1200" dirty="0" smtClean="0">
                <a:solidFill>
                  <a:prstClr val="black"/>
                </a:solidFill>
              </a:rPr>
              <a:t>Stakeholder trialling</a:t>
            </a:r>
            <a:endParaRPr lang="en-GB" sz="1200" dirty="0">
              <a:solidFill>
                <a:prstClr val="black"/>
              </a:solidFill>
            </a:endParaRPr>
          </a:p>
        </p:txBody>
      </p:sp>
      <p:sp>
        <p:nvSpPr>
          <p:cNvPr id="96" name="Pentagon 95"/>
          <p:cNvSpPr/>
          <p:nvPr/>
        </p:nvSpPr>
        <p:spPr>
          <a:xfrm>
            <a:off x="5076056" y="4945799"/>
            <a:ext cx="540328" cy="144016"/>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prstClr val="white"/>
              </a:solidFill>
            </a:endParaRPr>
          </a:p>
        </p:txBody>
      </p:sp>
      <p:sp>
        <p:nvSpPr>
          <p:cNvPr id="97" name="TextBox 96"/>
          <p:cNvSpPr txBox="1"/>
          <p:nvPr/>
        </p:nvSpPr>
        <p:spPr>
          <a:xfrm>
            <a:off x="4955616" y="4535643"/>
            <a:ext cx="2592288" cy="276999"/>
          </a:xfrm>
          <a:prstGeom prst="rect">
            <a:avLst/>
          </a:prstGeom>
          <a:noFill/>
        </p:spPr>
        <p:txBody>
          <a:bodyPr wrap="square" rtlCol="0">
            <a:spAutoFit/>
          </a:bodyPr>
          <a:lstStyle/>
          <a:p>
            <a:r>
              <a:rPr lang="en-GB" sz="1200" dirty="0" smtClean="0">
                <a:solidFill>
                  <a:prstClr val="black"/>
                </a:solidFill>
              </a:rPr>
              <a:t>Publication of full technical spec</a:t>
            </a:r>
            <a:endParaRPr lang="en-GB" sz="1200" dirty="0">
              <a:solidFill>
                <a:prstClr val="black"/>
              </a:solidFill>
            </a:endParaRPr>
          </a:p>
        </p:txBody>
      </p:sp>
      <p:cxnSp>
        <p:nvCxnSpPr>
          <p:cNvPr id="99" name="Straight Connector 98"/>
          <p:cNvCxnSpPr/>
          <p:nvPr/>
        </p:nvCxnSpPr>
        <p:spPr>
          <a:xfrm>
            <a:off x="251520" y="1988840"/>
            <a:ext cx="8640960" cy="0"/>
          </a:xfrm>
          <a:prstGeom prst="line">
            <a:avLst/>
          </a:prstGeom>
        </p:spPr>
        <p:style>
          <a:lnRef idx="1">
            <a:schemeClr val="accent1"/>
          </a:lnRef>
          <a:fillRef idx="0">
            <a:schemeClr val="accent1"/>
          </a:fillRef>
          <a:effectRef idx="0">
            <a:schemeClr val="accent1"/>
          </a:effectRef>
          <a:fontRef idx="minor">
            <a:schemeClr val="tx1"/>
          </a:fontRef>
        </p:style>
      </p:cxnSp>
      <p:sp>
        <p:nvSpPr>
          <p:cNvPr id="55" name="5-Point Star 54"/>
          <p:cNvSpPr/>
          <p:nvPr/>
        </p:nvSpPr>
        <p:spPr>
          <a:xfrm>
            <a:off x="7938374" y="5745890"/>
            <a:ext cx="108012" cy="169277"/>
          </a:xfrm>
          <a:prstGeom prst="star5">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TextBox 3"/>
          <p:cNvSpPr txBox="1"/>
          <p:nvPr/>
        </p:nvSpPr>
        <p:spPr>
          <a:xfrm>
            <a:off x="7995313" y="5752039"/>
            <a:ext cx="1127232" cy="230832"/>
          </a:xfrm>
          <a:prstGeom prst="rect">
            <a:avLst/>
          </a:prstGeom>
          <a:noFill/>
        </p:spPr>
        <p:txBody>
          <a:bodyPr wrap="none" rtlCol="0">
            <a:spAutoFit/>
          </a:bodyPr>
          <a:lstStyle/>
          <a:p>
            <a:r>
              <a:rPr lang="en-GB" sz="900" dirty="0" smtClean="0">
                <a:solidFill>
                  <a:prstClr val="black"/>
                </a:solidFill>
              </a:rPr>
              <a:t>Delivery milestone</a:t>
            </a:r>
            <a:endParaRPr lang="en-GB" sz="900" dirty="0">
              <a:solidFill>
                <a:prstClr val="black"/>
              </a:solidFill>
            </a:endParaRPr>
          </a:p>
        </p:txBody>
      </p:sp>
      <p:sp>
        <p:nvSpPr>
          <p:cNvPr id="56" name="Pentagon 55"/>
          <p:cNvSpPr/>
          <p:nvPr/>
        </p:nvSpPr>
        <p:spPr>
          <a:xfrm>
            <a:off x="7945165" y="5978033"/>
            <a:ext cx="108012" cy="144016"/>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prstClr val="white"/>
              </a:solidFill>
            </a:endParaRPr>
          </a:p>
        </p:txBody>
      </p:sp>
      <p:sp>
        <p:nvSpPr>
          <p:cNvPr id="57" name="TextBox 56"/>
          <p:cNvSpPr txBox="1"/>
          <p:nvPr/>
        </p:nvSpPr>
        <p:spPr>
          <a:xfrm>
            <a:off x="7979111" y="5934625"/>
            <a:ext cx="913371" cy="230832"/>
          </a:xfrm>
          <a:prstGeom prst="rect">
            <a:avLst/>
          </a:prstGeom>
          <a:noFill/>
        </p:spPr>
        <p:txBody>
          <a:bodyPr wrap="square" rtlCol="0">
            <a:spAutoFit/>
          </a:bodyPr>
          <a:lstStyle/>
          <a:p>
            <a:r>
              <a:rPr lang="en-GB" sz="900" dirty="0" smtClean="0">
                <a:solidFill>
                  <a:prstClr val="black"/>
                </a:solidFill>
              </a:rPr>
              <a:t>Engagement</a:t>
            </a:r>
            <a:endParaRPr lang="en-GB" sz="900" dirty="0">
              <a:solidFill>
                <a:prstClr val="black"/>
              </a:solidFill>
            </a:endParaRPr>
          </a:p>
        </p:txBody>
      </p:sp>
      <p:sp>
        <p:nvSpPr>
          <p:cNvPr id="59" name="5-Point Star 58"/>
          <p:cNvSpPr/>
          <p:nvPr/>
        </p:nvSpPr>
        <p:spPr>
          <a:xfrm>
            <a:off x="3237206" y="3342677"/>
            <a:ext cx="216024" cy="288032"/>
          </a:xfrm>
          <a:prstGeom prst="star5">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 name="TextBox 6"/>
          <p:cNvSpPr txBox="1"/>
          <p:nvPr/>
        </p:nvSpPr>
        <p:spPr>
          <a:xfrm>
            <a:off x="3347864" y="3406303"/>
            <a:ext cx="5544616" cy="276999"/>
          </a:xfrm>
          <a:prstGeom prst="rect">
            <a:avLst/>
          </a:prstGeom>
          <a:noFill/>
        </p:spPr>
        <p:txBody>
          <a:bodyPr wrap="square" rtlCol="0">
            <a:spAutoFit/>
          </a:bodyPr>
          <a:lstStyle/>
          <a:p>
            <a:r>
              <a:rPr lang="en-GB" sz="1200" dirty="0" smtClean="0">
                <a:solidFill>
                  <a:prstClr val="black"/>
                </a:solidFill>
              </a:rPr>
              <a:t>Publication of updated business processes, synchronised with secondary leg.</a:t>
            </a:r>
            <a:endParaRPr lang="en-GB" sz="1200" dirty="0">
              <a:solidFill>
                <a:prstClr val="black"/>
              </a:solidFill>
            </a:endParaRPr>
          </a:p>
        </p:txBody>
      </p:sp>
    </p:spTree>
    <p:extLst>
      <p:ext uri="{BB962C8B-B14F-4D97-AF65-F5344CB8AC3E}">
        <p14:creationId xmlns:p14="http://schemas.microsoft.com/office/powerpoint/2010/main" val="16269278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11561" y="1052736"/>
            <a:ext cx="8028000" cy="620840"/>
          </a:xfrm>
        </p:spPr>
        <p:txBody>
          <a:bodyPr>
            <a:normAutofit/>
          </a:bodyPr>
          <a:lstStyle/>
          <a:p>
            <a:r>
              <a:rPr lang="en-US" sz="3200" dirty="0" smtClean="0"/>
              <a:t>Planned engagement on implementation: DECC</a:t>
            </a:r>
            <a:endParaRPr lang="en-US" sz="3200" dirty="0"/>
          </a:p>
        </p:txBody>
      </p:sp>
      <p:sp>
        <p:nvSpPr>
          <p:cNvPr id="7" name="Content Placeholder 6"/>
          <p:cNvSpPr>
            <a:spLocks noGrp="1"/>
          </p:cNvSpPr>
          <p:nvPr>
            <p:ph sz="half" idx="1"/>
          </p:nvPr>
        </p:nvSpPr>
        <p:spPr>
          <a:xfrm>
            <a:off x="611560" y="1412776"/>
            <a:ext cx="7992888" cy="4896544"/>
          </a:xfrm>
        </p:spPr>
        <p:txBody>
          <a:bodyPr>
            <a:noAutofit/>
          </a:bodyPr>
          <a:lstStyle/>
          <a:p>
            <a:pPr marL="285750" indent="-285750">
              <a:buFont typeface="Arial" pitchFamily="34" charset="0"/>
              <a:buChar char="•"/>
            </a:pPr>
            <a:endParaRPr lang="en-US" sz="1300" dirty="0" smtClean="0">
              <a:solidFill>
                <a:schemeClr val="tx1"/>
              </a:solidFill>
            </a:endParaRPr>
          </a:p>
          <a:p>
            <a:pPr marL="285750" lvl="1" indent="-285750">
              <a:buFont typeface="Arial" pitchFamily="34" charset="0"/>
              <a:buChar char="•"/>
            </a:pPr>
            <a:r>
              <a:rPr lang="en-US" sz="1400" dirty="0" smtClean="0"/>
              <a:t>DECC: </a:t>
            </a:r>
          </a:p>
          <a:p>
            <a:pPr marL="501750" lvl="2" indent="-285750">
              <a:buFont typeface="Wingdings" pitchFamily="2" charset="2"/>
              <a:buChar char="Ø"/>
            </a:pPr>
            <a:r>
              <a:rPr lang="en-US" sz="1400" dirty="0" smtClean="0"/>
              <a:t>Stakeholder engagement</a:t>
            </a:r>
          </a:p>
          <a:p>
            <a:pPr marL="1185750" lvl="3" indent="-285750"/>
            <a:r>
              <a:rPr lang="en-GB" sz="1400" dirty="0" smtClean="0"/>
              <a:t>During </a:t>
            </a:r>
            <a:r>
              <a:rPr lang="en-GB" sz="1400" dirty="0"/>
              <a:t>the consultation period, DECC has been working closely with stakeholders, including through a series of workshops in London and across the UK. The final workshop will be held in </a:t>
            </a:r>
            <a:r>
              <a:rPr lang="en-GB" sz="1400" dirty="0" smtClean="0"/>
              <a:t>Wales.</a:t>
            </a:r>
          </a:p>
          <a:p>
            <a:pPr marL="1185750" lvl="3" indent="-285750"/>
            <a:r>
              <a:rPr lang="en-GB" sz="1400" dirty="0"/>
              <a:t>Continuation of expert groups until at least Feb/March to gather industry feedback on proposed design  changes.  There will also be targeted stakeholder engagement on the </a:t>
            </a:r>
            <a:r>
              <a:rPr lang="en-GB" sz="1400" dirty="0" err="1"/>
              <a:t>CfD</a:t>
            </a:r>
            <a:r>
              <a:rPr lang="en-GB" sz="1400" dirty="0"/>
              <a:t> contract in the </a:t>
            </a:r>
            <a:r>
              <a:rPr lang="en-GB" sz="1400" dirty="0" smtClean="0"/>
              <a:t>Spring and on the allocation framework.</a:t>
            </a:r>
          </a:p>
          <a:p>
            <a:pPr marL="501750" lvl="2" indent="-285750">
              <a:buFont typeface="Wingdings" pitchFamily="2" charset="2"/>
              <a:buChar char="Ø"/>
            </a:pPr>
            <a:r>
              <a:rPr lang="en-GB" sz="1400" dirty="0" smtClean="0"/>
              <a:t>Milestones</a:t>
            </a:r>
          </a:p>
          <a:p>
            <a:pPr marL="1185750" lvl="3" indent="-285750"/>
            <a:r>
              <a:rPr lang="en-GB" sz="1400" dirty="0" smtClean="0"/>
              <a:t>Government </a:t>
            </a:r>
            <a:r>
              <a:rPr lang="en-GB" sz="1400" dirty="0"/>
              <a:t>plans to publish the Final EMR Delivery Plan alongside updated terms for the </a:t>
            </a:r>
            <a:r>
              <a:rPr lang="en-GB" sz="1400" dirty="0" err="1"/>
              <a:t>CfD</a:t>
            </a:r>
            <a:r>
              <a:rPr lang="en-GB" sz="1400" dirty="0"/>
              <a:t> contract in December 2013.</a:t>
            </a:r>
          </a:p>
          <a:p>
            <a:pPr marL="1185750" lvl="3" indent="-285750"/>
            <a:r>
              <a:rPr lang="en-GB" sz="1400" dirty="0" smtClean="0"/>
              <a:t>There </a:t>
            </a:r>
            <a:r>
              <a:rPr lang="en-GB" sz="1400" dirty="0"/>
              <a:t>will be an informal consultation with industry in early 2014 on the consequential code and licence changes required to align the regulatory regime to EMR.</a:t>
            </a:r>
          </a:p>
          <a:p>
            <a:pPr marL="1185750" lvl="3" indent="-285750"/>
            <a:r>
              <a:rPr lang="en-GB" sz="1400" dirty="0" smtClean="0"/>
              <a:t>The </a:t>
            </a:r>
            <a:r>
              <a:rPr lang="en-GB" sz="1400" dirty="0"/>
              <a:t>draft </a:t>
            </a:r>
            <a:r>
              <a:rPr lang="en-GB" sz="1400" dirty="0" err="1"/>
              <a:t>CfD</a:t>
            </a:r>
            <a:r>
              <a:rPr lang="en-GB" sz="1400" dirty="0"/>
              <a:t> Allocation Framework (setting out the details for the allocation process) will be published in early 2014.</a:t>
            </a:r>
          </a:p>
          <a:p>
            <a:pPr marL="1185750" lvl="3" indent="-285750"/>
            <a:r>
              <a:rPr lang="en-GB" sz="1400" dirty="0" smtClean="0"/>
              <a:t>The </a:t>
            </a:r>
            <a:r>
              <a:rPr lang="en-GB" sz="1400" dirty="0"/>
              <a:t>final regulations and Government response to the October consultation will be published in late spring 2014. Our intention is for the regulations to come into force in July 2014.</a:t>
            </a:r>
          </a:p>
          <a:p>
            <a:pPr marL="1185750" lvl="3" indent="-285750"/>
            <a:endParaRPr lang="en-GB" sz="1300" dirty="0" smtClean="0"/>
          </a:p>
          <a:p>
            <a:pPr marL="1185750" lvl="3" indent="-285750"/>
            <a:endParaRPr lang="en-US" sz="1300" dirty="0" smtClean="0"/>
          </a:p>
          <a:p>
            <a:pPr lvl="3" indent="0">
              <a:buNone/>
            </a:pPr>
            <a:endParaRPr lang="en-US" sz="1300" dirty="0" smtClean="0">
              <a:solidFill>
                <a:schemeClr val="tx1"/>
              </a:solidFill>
            </a:endParaRPr>
          </a:p>
        </p:txBody>
      </p:sp>
      <p:sp>
        <p:nvSpPr>
          <p:cNvPr id="4" name="Slide Number Placeholder 3"/>
          <p:cNvSpPr>
            <a:spLocks noGrp="1"/>
          </p:cNvSpPr>
          <p:nvPr>
            <p:ph type="sldNum" sz="quarter" idx="12"/>
          </p:nvPr>
        </p:nvSpPr>
        <p:spPr/>
        <p:txBody>
          <a:bodyPr/>
          <a:lstStyle/>
          <a:p>
            <a:endParaRPr lang="en-US" dirty="0" smtClean="0">
              <a:solidFill>
                <a:prstClr val="white"/>
              </a:solidFill>
            </a:endParaRPr>
          </a:p>
          <a:p>
            <a:endParaRPr lang="en-US" dirty="0">
              <a:solidFill>
                <a:prstClr val="white"/>
              </a:solidFill>
            </a:endParaRPr>
          </a:p>
        </p:txBody>
      </p:sp>
      <p:sp>
        <p:nvSpPr>
          <p:cNvPr id="5" name="Footer Placeholder 4"/>
          <p:cNvSpPr>
            <a:spLocks noGrp="1"/>
          </p:cNvSpPr>
          <p:nvPr>
            <p:ph type="ftr" sz="quarter" idx="3"/>
          </p:nvPr>
        </p:nvSpPr>
        <p:spPr/>
        <p:txBody>
          <a:bodyPr/>
          <a:lstStyle/>
          <a:p>
            <a:r>
              <a:rPr lang="en-US" dirty="0">
                <a:solidFill>
                  <a:prstClr val="white"/>
                </a:solidFill>
              </a:rPr>
              <a:t>Collaborative Development Implementation Steering Group: Next steps for engagement</a:t>
            </a:r>
          </a:p>
        </p:txBody>
      </p:sp>
    </p:spTree>
    <p:extLst>
      <p:ext uri="{BB962C8B-B14F-4D97-AF65-F5344CB8AC3E}">
        <p14:creationId xmlns:p14="http://schemas.microsoft.com/office/powerpoint/2010/main" val="30258473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3568" y="1196752"/>
            <a:ext cx="8028000" cy="620840"/>
          </a:xfrm>
        </p:spPr>
        <p:txBody>
          <a:bodyPr>
            <a:normAutofit/>
          </a:bodyPr>
          <a:lstStyle/>
          <a:p>
            <a:r>
              <a:rPr lang="en-US" sz="3200" dirty="0" smtClean="0"/>
              <a:t>Implementation Forum</a:t>
            </a:r>
            <a:endParaRPr lang="en-US" sz="3200" dirty="0"/>
          </a:p>
        </p:txBody>
      </p:sp>
      <p:sp>
        <p:nvSpPr>
          <p:cNvPr id="7" name="Content Placeholder 6"/>
          <p:cNvSpPr>
            <a:spLocks noGrp="1"/>
          </p:cNvSpPr>
          <p:nvPr>
            <p:ph sz="half" idx="1"/>
          </p:nvPr>
        </p:nvSpPr>
        <p:spPr>
          <a:xfrm>
            <a:off x="539552" y="2276872"/>
            <a:ext cx="7398376" cy="3564000"/>
          </a:xfrm>
        </p:spPr>
        <p:txBody>
          <a:bodyPr>
            <a:normAutofit lnSpcReduction="10000"/>
          </a:bodyPr>
          <a:lstStyle/>
          <a:p>
            <a:pPr marL="285750" indent="-285750">
              <a:buFont typeface="Arial" pitchFamily="34" charset="0"/>
              <a:buChar char="•"/>
            </a:pPr>
            <a:r>
              <a:rPr lang="en-US" dirty="0" smtClean="0">
                <a:solidFill>
                  <a:schemeClr val="tx1"/>
                </a:solidFill>
              </a:rPr>
              <a:t>Propose the Implementation Steering Group transitions into a bi-monthly meeting with SRO for the EMR Programme with the following remit:</a:t>
            </a:r>
          </a:p>
          <a:p>
            <a:endParaRPr lang="en-US" dirty="0" smtClean="0">
              <a:solidFill>
                <a:schemeClr val="tx1"/>
              </a:solidFill>
            </a:endParaRPr>
          </a:p>
          <a:p>
            <a:pPr marL="1185750" lvl="3" indent="-285750"/>
            <a:r>
              <a:rPr lang="en-GB" dirty="0"/>
              <a:t>For DECC to keep industry updated on the overall implementation of EMR and progress towards </a:t>
            </a:r>
            <a:r>
              <a:rPr lang="en-GB" dirty="0" smtClean="0"/>
              <a:t>delivery</a:t>
            </a:r>
            <a:endParaRPr lang="en-US" dirty="0" smtClean="0"/>
          </a:p>
          <a:p>
            <a:pPr lvl="3" indent="0">
              <a:buNone/>
            </a:pPr>
            <a:endParaRPr lang="en-US" dirty="0" smtClean="0"/>
          </a:p>
          <a:p>
            <a:pPr marL="1185750" lvl="3" indent="-285750"/>
            <a:r>
              <a:rPr lang="en-US" dirty="0" smtClean="0">
                <a:solidFill>
                  <a:schemeClr val="tx1"/>
                </a:solidFill>
              </a:rPr>
              <a:t>For indust</a:t>
            </a:r>
            <a:r>
              <a:rPr lang="en-US" dirty="0" smtClean="0"/>
              <a:t>ry to escalate implementation issues as necessary that cut across the Programme </a:t>
            </a:r>
          </a:p>
          <a:p>
            <a:pPr marL="1185750" lvl="3" indent="-285750"/>
            <a:endParaRPr lang="en-US" dirty="0">
              <a:solidFill>
                <a:schemeClr val="tx1"/>
              </a:solidFill>
            </a:endParaRPr>
          </a:p>
          <a:p>
            <a:pPr marL="1185750" lvl="3" indent="-285750"/>
            <a:r>
              <a:rPr lang="en-US" dirty="0" smtClean="0"/>
              <a:t>For Implementation coordinators to report back on their engagement with industry</a:t>
            </a:r>
            <a:endParaRPr lang="en-US" dirty="0" smtClean="0">
              <a:solidFill>
                <a:schemeClr val="tx1"/>
              </a:solidFill>
            </a:endParaRPr>
          </a:p>
          <a:p>
            <a:pPr marL="1185750" lvl="3" indent="-285750"/>
            <a:endParaRPr lang="en-US" dirty="0" smtClean="0">
              <a:solidFill>
                <a:schemeClr val="tx1"/>
              </a:solidFill>
            </a:endParaRPr>
          </a:p>
          <a:p>
            <a:pPr marL="1185750" lvl="3" indent="-285750"/>
            <a:endParaRPr lang="en-US" dirty="0" smtClean="0">
              <a:solidFill>
                <a:schemeClr val="tx1"/>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solidFill>
                  <a:prstClr val="white"/>
                </a:solidFill>
              </a:rPr>
              <a:pPr/>
              <a:t>24</a:t>
            </a:fld>
            <a:endParaRPr lang="en-US" dirty="0">
              <a:solidFill>
                <a:prstClr val="white"/>
              </a:solidFill>
            </a:endParaRPr>
          </a:p>
        </p:txBody>
      </p:sp>
      <p:sp>
        <p:nvSpPr>
          <p:cNvPr id="5" name="Footer Placeholder 4"/>
          <p:cNvSpPr>
            <a:spLocks noGrp="1"/>
          </p:cNvSpPr>
          <p:nvPr>
            <p:ph type="ftr" sz="quarter" idx="3"/>
          </p:nvPr>
        </p:nvSpPr>
        <p:spPr/>
        <p:txBody>
          <a:bodyPr/>
          <a:lstStyle/>
          <a:p>
            <a:r>
              <a:rPr lang="en-US" dirty="0">
                <a:solidFill>
                  <a:prstClr val="white"/>
                </a:solidFill>
              </a:rPr>
              <a:t>Collaborative Development Implementation Steering Group: Next steps for engagement</a:t>
            </a:r>
          </a:p>
        </p:txBody>
      </p:sp>
    </p:spTree>
    <p:extLst>
      <p:ext uri="{BB962C8B-B14F-4D97-AF65-F5344CB8AC3E}">
        <p14:creationId xmlns:p14="http://schemas.microsoft.com/office/powerpoint/2010/main" val="826977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1835696" y="836712"/>
            <a:ext cx="5544616" cy="576064"/>
          </a:xfrm>
        </p:spPr>
        <p:txBody>
          <a:bodyPr>
            <a:normAutofit/>
          </a:bodyPr>
          <a:lstStyle/>
          <a:p>
            <a:r>
              <a:rPr lang="en-GB" altLang="en-US" sz="2800" dirty="0" smtClean="0"/>
              <a:t>Collaborative Development so far</a:t>
            </a:r>
          </a:p>
        </p:txBody>
      </p:sp>
      <p:sp>
        <p:nvSpPr>
          <p:cNvPr id="4099" name="Content Placeholder 4"/>
          <p:cNvSpPr>
            <a:spLocks noGrp="1"/>
          </p:cNvSpPr>
          <p:nvPr>
            <p:ph sz="half" idx="1"/>
          </p:nvPr>
        </p:nvSpPr>
        <p:spPr/>
        <p:txBody>
          <a:bodyPr>
            <a:normAutofit fontScale="92500" lnSpcReduction="10000"/>
          </a:bodyPr>
          <a:lstStyle/>
          <a:p>
            <a:pPr marL="285750" indent="-285750">
              <a:buFont typeface="Arial" pitchFamily="34" charset="0"/>
              <a:buChar char="•"/>
            </a:pPr>
            <a:r>
              <a:rPr lang="en-GB" sz="1800" dirty="0">
                <a:solidFill>
                  <a:schemeClr val="tx1"/>
                </a:solidFill>
              </a:rPr>
              <a:t>9 workshops </a:t>
            </a:r>
            <a:r>
              <a:rPr lang="en-GB" sz="1800" dirty="0" smtClean="0">
                <a:solidFill>
                  <a:schemeClr val="tx1"/>
                </a:solidFill>
              </a:rPr>
              <a:t>plus 2 </a:t>
            </a:r>
            <a:r>
              <a:rPr lang="en-GB" sz="1800" dirty="0">
                <a:solidFill>
                  <a:schemeClr val="tx1"/>
                </a:solidFill>
              </a:rPr>
              <a:t>“wash up” sessions completed </a:t>
            </a:r>
          </a:p>
          <a:p>
            <a:pPr marL="285750" indent="-285750">
              <a:buFont typeface="Arial" pitchFamily="34" charset="0"/>
              <a:buChar char="•"/>
            </a:pPr>
            <a:r>
              <a:rPr lang="en-GB" sz="1800" dirty="0">
                <a:solidFill>
                  <a:schemeClr val="tx1"/>
                </a:solidFill>
              </a:rPr>
              <a:t>26 separate organisations players have taken part:</a:t>
            </a:r>
          </a:p>
          <a:p>
            <a:pPr marL="501750" lvl="2" indent="-285750">
              <a:buFont typeface="Arial" pitchFamily="34" charset="0"/>
              <a:buChar char="−"/>
            </a:pPr>
            <a:r>
              <a:rPr lang="en-GB" dirty="0"/>
              <a:t>All of the Big 6</a:t>
            </a:r>
          </a:p>
          <a:p>
            <a:pPr marL="501750" lvl="2" indent="-285750">
              <a:buFont typeface="Arial" pitchFamily="34" charset="0"/>
              <a:buChar char="−"/>
            </a:pPr>
            <a:r>
              <a:rPr lang="en-GB" dirty="0"/>
              <a:t>17 different independent generators, smaller suppliers or aggregators</a:t>
            </a:r>
          </a:p>
          <a:p>
            <a:pPr marL="501750" lvl="2" indent="-285750">
              <a:buFont typeface="Arial" pitchFamily="34" charset="0"/>
              <a:buChar char="−"/>
            </a:pPr>
            <a:r>
              <a:rPr lang="en-GB" dirty="0"/>
              <a:t>2 advisers.</a:t>
            </a:r>
          </a:p>
          <a:p>
            <a:pPr marL="501750" lvl="2" indent="-285750">
              <a:buFont typeface="Arial" pitchFamily="34" charset="0"/>
              <a:buChar char="−"/>
            </a:pPr>
            <a:r>
              <a:rPr lang="en-GB" dirty="0"/>
              <a:t>1 regulator.</a:t>
            </a:r>
          </a:p>
          <a:p>
            <a:endParaRPr lang="en-GB" altLang="en-US" sz="1800" dirty="0" smtClean="0"/>
          </a:p>
        </p:txBody>
      </p:sp>
      <p:sp>
        <p:nvSpPr>
          <p:cNvPr id="5" name="Content Placeholder 4"/>
          <p:cNvSpPr>
            <a:spLocks noGrp="1"/>
          </p:cNvSpPr>
          <p:nvPr>
            <p:ph sz="half" idx="2"/>
          </p:nvPr>
        </p:nvSpPr>
        <p:spPr/>
        <p:txBody>
          <a:bodyPr>
            <a:normAutofit fontScale="92500" lnSpcReduction="10000"/>
          </a:bodyPr>
          <a:lstStyle/>
          <a:p>
            <a:pPr marL="285750" indent="-285750">
              <a:buFont typeface="Arial" pitchFamily="34" charset="0"/>
              <a:buChar char="•"/>
            </a:pPr>
            <a:r>
              <a:rPr lang="en-GB" altLang="en-US" sz="1800" dirty="0" smtClean="0">
                <a:solidFill>
                  <a:schemeClr val="tx1"/>
                </a:solidFill>
              </a:rPr>
              <a:t>5 workshops completed  - covering the Supplier Obligation, settlement and allocations</a:t>
            </a:r>
          </a:p>
          <a:p>
            <a:pPr marL="285750" indent="-285750">
              <a:buFont typeface="Arial" pitchFamily="34" charset="0"/>
              <a:buChar char="•"/>
            </a:pPr>
            <a:r>
              <a:rPr lang="en-GB" altLang="en-US" sz="1800" dirty="0" smtClean="0">
                <a:solidFill>
                  <a:schemeClr val="tx1"/>
                </a:solidFill>
              </a:rPr>
              <a:t>Planned “wash up” sessions postponed</a:t>
            </a:r>
          </a:p>
          <a:p>
            <a:pPr marL="285750" indent="-285750">
              <a:buFont typeface="Arial" pitchFamily="34" charset="0"/>
              <a:buChar char="•"/>
            </a:pPr>
            <a:r>
              <a:rPr lang="en-GB" altLang="en-US" sz="1800" dirty="0" smtClean="0">
                <a:solidFill>
                  <a:schemeClr val="tx1"/>
                </a:solidFill>
              </a:rPr>
              <a:t>42 separate organisations have taken part in the workshops to date – </a:t>
            </a:r>
          </a:p>
          <a:p>
            <a:pPr marL="501750" lvl="2" indent="-285750">
              <a:buFont typeface="Arial" pitchFamily="34" charset="0"/>
              <a:buChar char="−"/>
            </a:pPr>
            <a:r>
              <a:rPr lang="en-GB" altLang="en-US" dirty="0" smtClean="0"/>
              <a:t>all of the Big 6</a:t>
            </a:r>
          </a:p>
          <a:p>
            <a:pPr marL="501750" lvl="2" indent="-285750">
              <a:buFont typeface="Arial" pitchFamily="34" charset="0"/>
              <a:buChar char="−"/>
            </a:pPr>
            <a:r>
              <a:rPr lang="en-GB" altLang="en-US" dirty="0" smtClean="0"/>
              <a:t>a number of independent generators, small suppliers, developers and advisers</a:t>
            </a:r>
          </a:p>
          <a:p>
            <a:pPr marL="285750" indent="-285750">
              <a:buFont typeface="Arial" pitchFamily="34" charset="0"/>
              <a:buChar char="•"/>
            </a:pPr>
            <a:r>
              <a:rPr lang="en-GB" altLang="en-US" sz="1800" dirty="0" smtClean="0">
                <a:solidFill>
                  <a:schemeClr val="tx1"/>
                </a:solidFill>
              </a:rPr>
              <a:t>Positive response with constructive engagement on the Supplier Obligation process maps</a:t>
            </a:r>
            <a:endParaRPr lang="en-GB" altLang="en-US" sz="1800" dirty="0">
              <a:solidFill>
                <a:schemeClr val="tx1"/>
              </a:solidFill>
            </a:endParaRPr>
          </a:p>
        </p:txBody>
      </p:sp>
      <p:sp>
        <p:nvSpPr>
          <p:cNvPr id="3" name="Text Placeholder 2"/>
          <p:cNvSpPr>
            <a:spLocks noGrp="1"/>
          </p:cNvSpPr>
          <p:nvPr>
            <p:ph type="body" idx="4294967295"/>
          </p:nvPr>
        </p:nvSpPr>
        <p:spPr>
          <a:xfrm>
            <a:off x="1187624" y="1556792"/>
            <a:ext cx="1728192" cy="360040"/>
          </a:xfrm>
        </p:spPr>
        <p:txBody>
          <a:bodyPr>
            <a:normAutofit fontScale="92500"/>
          </a:bodyPr>
          <a:lstStyle/>
          <a:p>
            <a:r>
              <a:rPr lang="en-GB" sz="1800" b="1" dirty="0" smtClean="0"/>
              <a:t>Capacity Market</a:t>
            </a:r>
            <a:endParaRPr lang="en-GB" sz="1800" b="1" dirty="0"/>
          </a:p>
        </p:txBody>
      </p:sp>
      <p:sp>
        <p:nvSpPr>
          <p:cNvPr id="4" name="Text Placeholder 3"/>
          <p:cNvSpPr>
            <a:spLocks noGrp="1"/>
          </p:cNvSpPr>
          <p:nvPr>
            <p:ph type="body" sz="quarter" idx="4294967295"/>
          </p:nvPr>
        </p:nvSpPr>
        <p:spPr>
          <a:xfrm>
            <a:off x="5220072" y="1556792"/>
            <a:ext cx="2782143" cy="360040"/>
          </a:xfrm>
        </p:spPr>
        <p:txBody>
          <a:bodyPr/>
          <a:lstStyle/>
          <a:p>
            <a:r>
              <a:rPr lang="en-GB" sz="1800" b="1" dirty="0" smtClean="0"/>
              <a:t>Contracts for Difference</a:t>
            </a:r>
            <a:endParaRPr lang="en-GB" sz="1800" b="1" dirty="0"/>
          </a:p>
        </p:txBody>
      </p:sp>
    </p:spTree>
    <p:extLst>
      <p:ext uri="{BB962C8B-B14F-4D97-AF65-F5344CB8AC3E}">
        <p14:creationId xmlns:p14="http://schemas.microsoft.com/office/powerpoint/2010/main" val="188170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4" y="1196752"/>
            <a:ext cx="8028000" cy="648072"/>
          </a:xfrm>
        </p:spPr>
        <p:txBody>
          <a:bodyPr>
            <a:noAutofit/>
          </a:bodyPr>
          <a:lstStyle/>
          <a:p>
            <a:r>
              <a:rPr lang="en-GB" sz="2800" dirty="0"/>
              <a:t>At the last Steering Group meeting you raised the following issues </a:t>
            </a:r>
            <a:r>
              <a:rPr lang="en-GB" sz="2800" dirty="0" smtClean="0"/>
              <a:t>....</a:t>
            </a:r>
            <a:endParaRPr lang="en-GB" sz="2800" dirty="0"/>
          </a:p>
        </p:txBody>
      </p:sp>
      <p:sp>
        <p:nvSpPr>
          <p:cNvPr id="2" name="Text Placeholder 1"/>
          <p:cNvSpPr>
            <a:spLocks noGrp="1"/>
          </p:cNvSpPr>
          <p:nvPr>
            <p:ph idx="1"/>
          </p:nvPr>
        </p:nvSpPr>
        <p:spPr>
          <a:xfrm>
            <a:off x="611561" y="2204864"/>
            <a:ext cx="8028000" cy="3861280"/>
          </a:xfrm>
        </p:spPr>
        <p:txBody>
          <a:bodyPr/>
          <a:lstStyle/>
          <a:p>
            <a:pPr marL="285750" lvl="0" indent="-285750">
              <a:spcBef>
                <a:spcPts val="1200"/>
              </a:spcBef>
              <a:spcAft>
                <a:spcPts val="1200"/>
              </a:spcAft>
              <a:buFont typeface="Arial" pitchFamily="34" charset="0"/>
              <a:buChar char="•"/>
            </a:pPr>
            <a:r>
              <a:rPr lang="en-GB" i="1" dirty="0">
                <a:solidFill>
                  <a:schemeClr val="tx1"/>
                </a:solidFill>
              </a:rPr>
              <a:t>Policy issues raised in the collaborative development process and recorded in the question log are a high priority and stakeholders </a:t>
            </a:r>
            <a:r>
              <a:rPr lang="en-GB" i="1" dirty="0" smtClean="0">
                <a:solidFill>
                  <a:schemeClr val="tx1"/>
                </a:solidFill>
              </a:rPr>
              <a:t>would like to know </a:t>
            </a:r>
            <a:r>
              <a:rPr lang="en-GB" i="1" dirty="0">
                <a:solidFill>
                  <a:schemeClr val="tx1"/>
                </a:solidFill>
              </a:rPr>
              <a:t>how and when they would be answered.  </a:t>
            </a:r>
          </a:p>
          <a:p>
            <a:pPr marL="285750" lvl="0" indent="-285750">
              <a:spcBef>
                <a:spcPts val="1200"/>
              </a:spcBef>
              <a:spcAft>
                <a:spcPts val="1200"/>
              </a:spcAft>
              <a:buFont typeface="Arial" pitchFamily="34" charset="0"/>
              <a:buChar char="•"/>
            </a:pPr>
            <a:r>
              <a:rPr lang="en-GB" i="1" dirty="0">
                <a:solidFill>
                  <a:schemeClr val="tx1"/>
                </a:solidFill>
              </a:rPr>
              <a:t>ISG were keen that outstanding questions raised during sessions should be mapped against questions in the consultation </a:t>
            </a:r>
            <a:r>
              <a:rPr lang="en-GB" i="1" dirty="0" smtClean="0">
                <a:solidFill>
                  <a:schemeClr val="tx1"/>
                </a:solidFill>
              </a:rPr>
              <a:t>document</a:t>
            </a:r>
          </a:p>
          <a:p>
            <a:pPr marL="285750" indent="-285750">
              <a:spcBef>
                <a:spcPts val="1200"/>
              </a:spcBef>
              <a:spcAft>
                <a:spcPts val="1200"/>
              </a:spcAft>
              <a:buFont typeface="Arial" pitchFamily="34" charset="0"/>
              <a:buChar char="•"/>
            </a:pPr>
            <a:r>
              <a:rPr lang="en-GB" i="1" dirty="0">
                <a:solidFill>
                  <a:schemeClr val="tx1"/>
                </a:solidFill>
              </a:rPr>
              <a:t>The ISG also wanted to know how stakeholders would be engaged in the further development of the Operating Model.   At what stage would companies get to provide feedback on the draft Operating Model before it is published and how would they be engaged as it developed further beyond initial publication?   Would this be led by delivery partners or DECC and how would changes be governed?</a:t>
            </a:r>
          </a:p>
          <a:p>
            <a:pPr lvl="0"/>
            <a:endParaRPr lang="en-GB" dirty="0">
              <a:solidFill>
                <a:schemeClr val="tx1"/>
              </a:solidFill>
            </a:endParaRPr>
          </a:p>
        </p:txBody>
      </p:sp>
      <p:sp>
        <p:nvSpPr>
          <p:cNvPr id="6" name="Slide Number Placeholder 5"/>
          <p:cNvSpPr>
            <a:spLocks noGrp="1"/>
          </p:cNvSpPr>
          <p:nvPr>
            <p:ph type="sldNum" sz="quarter" idx="12"/>
          </p:nvPr>
        </p:nvSpPr>
        <p:spPr/>
        <p:txBody>
          <a:bodyPr/>
          <a:lstStyle/>
          <a:p>
            <a:fld id="{66F831CB-3CE3-4528-B752-065CA608A84F}" type="slidenum">
              <a:rPr lang="en-GB" smtClean="0"/>
              <a:pPr/>
              <a:t>4</a:t>
            </a:fld>
            <a:endParaRPr lang="en-GB"/>
          </a:p>
        </p:txBody>
      </p:sp>
      <p:sp>
        <p:nvSpPr>
          <p:cNvPr id="5" name="Footer Placeholder 4"/>
          <p:cNvSpPr>
            <a:spLocks noGrp="1"/>
          </p:cNvSpPr>
          <p:nvPr>
            <p:ph type="ftr" sz="quarter" idx="3"/>
          </p:nvPr>
        </p:nvSpPr>
        <p:spPr/>
        <p:txBody>
          <a:bodyPr/>
          <a:lstStyle/>
          <a:p>
            <a:endParaRPr lang="en-GB">
              <a:solidFill>
                <a:srgbClr val="000000">
                  <a:tint val="75000"/>
                </a:srgbClr>
              </a:solidFill>
            </a:endParaRPr>
          </a:p>
        </p:txBody>
      </p:sp>
    </p:spTree>
    <p:extLst>
      <p:ext uri="{BB962C8B-B14F-4D97-AF65-F5344CB8AC3E}">
        <p14:creationId xmlns:p14="http://schemas.microsoft.com/office/powerpoint/2010/main" val="24454703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00" y="1124744"/>
            <a:ext cx="8028000" cy="648072"/>
          </a:xfrm>
        </p:spPr>
        <p:txBody>
          <a:bodyPr/>
          <a:lstStyle/>
          <a:p>
            <a:r>
              <a:rPr lang="en-GB" dirty="0" smtClean="0"/>
              <a:t>Issues fall into the following categories: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22697563"/>
              </p:ext>
            </p:extLst>
          </p:nvPr>
        </p:nvGraphicFramePr>
        <p:xfrm>
          <a:off x="917253" y="1340768"/>
          <a:ext cx="7255147" cy="28803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E051598E-9D06-4046-8EF2-7702044C4E81}" type="slidenum">
              <a:rPr lang="en-US" smtClean="0"/>
              <a:pPr/>
              <a:t>5</a:t>
            </a:fld>
            <a:endParaRPr lang="en-US" dirty="0"/>
          </a:p>
        </p:txBody>
      </p:sp>
      <p:sp>
        <p:nvSpPr>
          <p:cNvPr id="5" name="Footer Placeholder 4"/>
          <p:cNvSpPr>
            <a:spLocks noGrp="1"/>
          </p:cNvSpPr>
          <p:nvPr>
            <p:ph type="ftr" sz="quarter" idx="3"/>
          </p:nvPr>
        </p:nvSpPr>
        <p:spPr/>
        <p:txBody>
          <a:bodyPr/>
          <a:lstStyle/>
          <a:p>
            <a:endParaRPr lang="en-US" dirty="0"/>
          </a:p>
        </p:txBody>
      </p:sp>
      <p:sp>
        <p:nvSpPr>
          <p:cNvPr id="7" name="Text Placeholder 1"/>
          <p:cNvSpPr txBox="1">
            <a:spLocks/>
          </p:cNvSpPr>
          <p:nvPr/>
        </p:nvSpPr>
        <p:spPr>
          <a:xfrm>
            <a:off x="611561" y="4221088"/>
            <a:ext cx="8028000" cy="1872208"/>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18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spcBef>
                <a:spcPts val="0"/>
              </a:spcBef>
              <a:buFont typeface="Arial" pitchFamily="34" charset="0"/>
              <a:buChar char="•"/>
            </a:pPr>
            <a:r>
              <a:rPr lang="en-GB" sz="1400" dirty="0" smtClean="0">
                <a:solidFill>
                  <a:schemeClr val="tx1"/>
                </a:solidFill>
              </a:rPr>
              <a:t>What does DECC publish in terms of information held by National Grid regarding specific plant, in particular re: price taker and price maker status?</a:t>
            </a:r>
          </a:p>
          <a:p>
            <a:pPr marL="285750" indent="-285750">
              <a:spcBef>
                <a:spcPts val="0"/>
              </a:spcBef>
              <a:buFont typeface="Arial" pitchFamily="34" charset="0"/>
              <a:buChar char="•"/>
            </a:pPr>
            <a:r>
              <a:rPr lang="en-GB" sz="1400" dirty="0" smtClean="0">
                <a:solidFill>
                  <a:schemeClr val="tx1"/>
                </a:solidFill>
              </a:rPr>
              <a:t>What is the interaction between balancing services and performance tests?</a:t>
            </a:r>
          </a:p>
          <a:p>
            <a:pPr marL="285750" indent="-285750">
              <a:spcBef>
                <a:spcPts val="0"/>
              </a:spcBef>
              <a:buFont typeface="Arial" pitchFamily="34" charset="0"/>
              <a:buChar char="•"/>
            </a:pPr>
            <a:r>
              <a:rPr lang="en-GB" sz="1400" dirty="0" smtClean="0">
                <a:solidFill>
                  <a:schemeClr val="tx1"/>
                </a:solidFill>
              </a:rPr>
              <a:t>What is the methodology for determining market share and how will suppliers be incentivised to forecast accurately&gt;?</a:t>
            </a:r>
          </a:p>
          <a:p>
            <a:pPr marL="285750" indent="-285750">
              <a:spcBef>
                <a:spcPts val="0"/>
              </a:spcBef>
              <a:buFont typeface="Arial" pitchFamily="34" charset="0"/>
              <a:buChar char="•"/>
            </a:pPr>
            <a:r>
              <a:rPr lang="en-GB" sz="1400" dirty="0" smtClean="0">
                <a:solidFill>
                  <a:schemeClr val="tx1"/>
                </a:solidFill>
              </a:rPr>
              <a:t>How will changes to market share be managed – under and over recovery will be particularly important?</a:t>
            </a:r>
          </a:p>
          <a:p>
            <a:pPr marL="285750" indent="-285750">
              <a:spcBef>
                <a:spcPts val="0"/>
              </a:spcBef>
              <a:buFont typeface="Arial" pitchFamily="34" charset="0"/>
              <a:buChar char="•"/>
            </a:pPr>
            <a:r>
              <a:rPr lang="en-GB" sz="1400" dirty="0" smtClean="0">
                <a:solidFill>
                  <a:schemeClr val="tx1"/>
                </a:solidFill>
              </a:rPr>
              <a:t>Can Bonds be renewable?</a:t>
            </a:r>
          </a:p>
          <a:p>
            <a:pPr marL="285750" indent="-285750">
              <a:spcBef>
                <a:spcPts val="0"/>
              </a:spcBef>
              <a:buFont typeface="Arial" pitchFamily="34" charset="0"/>
              <a:buChar char="•"/>
            </a:pPr>
            <a:r>
              <a:rPr lang="en-GB" sz="1400" dirty="0" smtClean="0">
                <a:solidFill>
                  <a:schemeClr val="tx1"/>
                </a:solidFill>
              </a:rPr>
              <a:t>What is the timetable for reconciliation?</a:t>
            </a:r>
          </a:p>
        </p:txBody>
      </p:sp>
    </p:spTree>
    <p:extLst>
      <p:ext uri="{BB962C8B-B14F-4D97-AF65-F5344CB8AC3E}">
        <p14:creationId xmlns:p14="http://schemas.microsoft.com/office/powerpoint/2010/main" val="712293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24286" y="1052736"/>
            <a:ext cx="8028000" cy="720080"/>
          </a:xfrm>
        </p:spPr>
        <p:txBody>
          <a:bodyPr>
            <a:normAutofit/>
          </a:bodyPr>
          <a:lstStyle/>
          <a:p>
            <a:r>
              <a:rPr lang="en-GB" sz="2800" dirty="0" smtClean="0"/>
              <a:t>Collaborative Development Outputs</a:t>
            </a:r>
            <a:endParaRPr lang="en-GB" sz="2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938250433"/>
              </p:ext>
            </p:extLst>
          </p:nvPr>
        </p:nvGraphicFramePr>
        <p:xfrm>
          <a:off x="1483430" y="2708920"/>
          <a:ext cx="6177140" cy="2595880"/>
        </p:xfrm>
        <a:graphic>
          <a:graphicData uri="http://schemas.openxmlformats.org/drawingml/2006/table">
            <a:tbl>
              <a:tblPr firstRow="1" bandRow="1">
                <a:tableStyleId>{5C22544A-7EE6-4342-B048-85BDC9FD1C3A}</a:tableStyleId>
              </a:tblPr>
              <a:tblGrid>
                <a:gridCol w="6177140"/>
              </a:tblGrid>
              <a:tr h="370840">
                <a:tc>
                  <a:txBody>
                    <a:bodyPr/>
                    <a:lstStyle/>
                    <a:p>
                      <a:r>
                        <a:rPr lang="en-GB" dirty="0" smtClean="0"/>
                        <a:t>Output</a:t>
                      </a:r>
                      <a:endParaRPr lang="en-GB" dirty="0"/>
                    </a:p>
                  </a:txBody>
                  <a:tcPr marL="98050" marR="98050"/>
                </a:tc>
              </a:tr>
              <a:tr h="370840">
                <a:tc>
                  <a:txBody>
                    <a:bodyPr/>
                    <a:lstStyle/>
                    <a:p>
                      <a:pPr marL="285750" indent="-285750">
                        <a:buFont typeface="Arial" pitchFamily="34" charset="0"/>
                        <a:buChar char="•"/>
                      </a:pPr>
                      <a:r>
                        <a:rPr lang="en-GB" dirty="0" smtClean="0"/>
                        <a:t>Capacity Market Operating Model</a:t>
                      </a:r>
                      <a:endParaRPr lang="en-GB" dirty="0"/>
                    </a:p>
                  </a:txBody>
                  <a:tcPr marL="98050" marR="98050"/>
                </a:tc>
              </a:tr>
              <a:tr h="370840">
                <a:tc>
                  <a:txBody>
                    <a:bodyPr/>
                    <a:lstStyle/>
                    <a:p>
                      <a:pPr marL="285750" indent="-285750">
                        <a:buFont typeface="Arial" pitchFamily="34" charset="0"/>
                        <a:buChar char="•"/>
                      </a:pPr>
                      <a:r>
                        <a:rPr lang="en-GB" dirty="0" smtClean="0"/>
                        <a:t>Capacity Market Implementation Plan</a:t>
                      </a:r>
                      <a:endParaRPr lang="en-GB" dirty="0"/>
                    </a:p>
                  </a:txBody>
                  <a:tcPr marL="98050" marR="98050"/>
                </a:tc>
              </a:tr>
              <a:tr h="370840">
                <a:tc>
                  <a:txBody>
                    <a:bodyPr/>
                    <a:lstStyle/>
                    <a:p>
                      <a:pPr marL="285750" indent="-285750">
                        <a:buFont typeface="Arial" pitchFamily="34" charset="0"/>
                        <a:buChar char="•"/>
                      </a:pPr>
                      <a:r>
                        <a:rPr lang="en-GB" dirty="0" smtClean="0"/>
                        <a:t>Completed</a:t>
                      </a:r>
                      <a:r>
                        <a:rPr lang="en-GB" baseline="0" dirty="0" smtClean="0"/>
                        <a:t> issues log for the Capacity Market</a:t>
                      </a:r>
                      <a:endParaRPr lang="en-GB" dirty="0"/>
                    </a:p>
                  </a:txBody>
                  <a:tcPr marL="98050" marR="98050"/>
                </a:tc>
              </a:tr>
              <a:tr h="370840">
                <a:tc>
                  <a:txBody>
                    <a:bodyPr/>
                    <a:lstStyle/>
                    <a:p>
                      <a:pPr marL="285750" indent="-285750">
                        <a:buFont typeface="Arial" pitchFamily="34" charset="0"/>
                        <a:buChar char="•"/>
                      </a:pPr>
                      <a:r>
                        <a:rPr lang="en-GB" i="1" dirty="0" err="1" smtClean="0"/>
                        <a:t>CfD</a:t>
                      </a:r>
                      <a:r>
                        <a:rPr lang="en-GB" i="1" baseline="0" dirty="0" smtClean="0"/>
                        <a:t> Operating Model</a:t>
                      </a:r>
                      <a:endParaRPr lang="en-GB" i="1" dirty="0"/>
                    </a:p>
                  </a:txBody>
                  <a:tcPr marL="98050" marR="98050"/>
                </a:tc>
              </a:tr>
              <a:tr h="370840">
                <a:tc>
                  <a:txBody>
                    <a:bodyPr/>
                    <a:lstStyle/>
                    <a:p>
                      <a:pPr marL="285750" indent="-285750">
                        <a:buFont typeface="Arial" pitchFamily="34" charset="0"/>
                        <a:buChar char="•"/>
                      </a:pPr>
                      <a:r>
                        <a:rPr lang="en-GB" i="1" dirty="0" err="1" smtClean="0"/>
                        <a:t>CfD</a:t>
                      </a:r>
                      <a:r>
                        <a:rPr lang="en-GB" i="1" dirty="0" smtClean="0"/>
                        <a:t> Implementation Plan</a:t>
                      </a:r>
                      <a:endParaRPr lang="en-GB" i="1" dirty="0"/>
                    </a:p>
                  </a:txBody>
                  <a:tcPr marL="98050" marR="98050"/>
                </a:tc>
              </a:tr>
              <a:tr h="370840">
                <a:tc>
                  <a:txBody>
                    <a:bodyPr/>
                    <a:lstStyle/>
                    <a:p>
                      <a:pPr marL="285750" indent="-285750">
                        <a:buFont typeface="Arial" pitchFamily="34" charset="0"/>
                        <a:buChar char="•"/>
                      </a:pPr>
                      <a:r>
                        <a:rPr lang="en-GB" i="1" dirty="0" smtClean="0"/>
                        <a:t>Completed issues log for the Contract for Difference</a:t>
                      </a:r>
                      <a:endParaRPr lang="en-GB" i="1" dirty="0"/>
                    </a:p>
                  </a:txBody>
                  <a:tcPr marL="98050" marR="98050"/>
                </a:tc>
              </a:tr>
            </a:tbl>
          </a:graphicData>
        </a:graphic>
      </p:graphicFrame>
      <p:sp>
        <p:nvSpPr>
          <p:cNvPr id="6" name="Slide Number Placeholder 5"/>
          <p:cNvSpPr>
            <a:spLocks noGrp="1"/>
          </p:cNvSpPr>
          <p:nvPr>
            <p:ph type="sldNum" sz="quarter" idx="12"/>
          </p:nvPr>
        </p:nvSpPr>
        <p:spPr/>
        <p:txBody>
          <a:bodyPr/>
          <a:lstStyle/>
          <a:p>
            <a:fld id="{66F831CB-3CE3-4528-B752-065CA608A84F}" type="slidenum">
              <a:rPr lang="en-GB" smtClean="0"/>
              <a:pPr/>
              <a:t>6</a:t>
            </a:fld>
            <a:endParaRPr lang="en-GB"/>
          </a:p>
        </p:txBody>
      </p:sp>
      <p:sp>
        <p:nvSpPr>
          <p:cNvPr id="5" name="Footer Placeholder 4"/>
          <p:cNvSpPr>
            <a:spLocks noGrp="1"/>
          </p:cNvSpPr>
          <p:nvPr>
            <p:ph type="ftr" sz="quarter" idx="3"/>
          </p:nvPr>
        </p:nvSpPr>
        <p:spPr/>
        <p:txBody>
          <a:bodyPr/>
          <a:lstStyle/>
          <a:p>
            <a:endParaRPr lang="en-GB">
              <a:solidFill>
                <a:srgbClr val="000000">
                  <a:tint val="75000"/>
                </a:srgbClr>
              </a:solidFill>
            </a:endParaRPr>
          </a:p>
        </p:txBody>
      </p:sp>
      <p:sp>
        <p:nvSpPr>
          <p:cNvPr id="9" name="TextBox 8"/>
          <p:cNvSpPr txBox="1"/>
          <p:nvPr/>
        </p:nvSpPr>
        <p:spPr>
          <a:xfrm>
            <a:off x="971600" y="1772820"/>
            <a:ext cx="7488832" cy="646331"/>
          </a:xfrm>
          <a:prstGeom prst="rect">
            <a:avLst/>
          </a:prstGeom>
          <a:noFill/>
        </p:spPr>
        <p:txBody>
          <a:bodyPr wrap="square" rtlCol="0">
            <a:spAutoFit/>
          </a:bodyPr>
          <a:lstStyle/>
          <a:p>
            <a:pPr fontAlgn="base">
              <a:spcBef>
                <a:spcPct val="0"/>
              </a:spcBef>
              <a:spcAft>
                <a:spcPct val="0"/>
              </a:spcAft>
            </a:pPr>
            <a:r>
              <a:rPr lang="en-GB" dirty="0" smtClean="0">
                <a:solidFill>
                  <a:srgbClr val="000000"/>
                </a:solidFill>
              </a:rPr>
              <a:t>We plan to publish the remaining outputs for Collaborative Development in December – consisting of: </a:t>
            </a:r>
            <a:endParaRPr lang="en-GB" dirty="0">
              <a:solidFill>
                <a:srgbClr val="000000"/>
              </a:solidFill>
            </a:endParaRPr>
          </a:p>
        </p:txBody>
      </p:sp>
      <p:sp>
        <p:nvSpPr>
          <p:cNvPr id="7" name="TextBox 6"/>
          <p:cNvSpPr txBox="1"/>
          <p:nvPr/>
        </p:nvSpPr>
        <p:spPr>
          <a:xfrm>
            <a:off x="971600" y="5651956"/>
            <a:ext cx="7488832" cy="369332"/>
          </a:xfrm>
          <a:prstGeom prst="rect">
            <a:avLst/>
          </a:prstGeom>
          <a:noFill/>
        </p:spPr>
        <p:txBody>
          <a:bodyPr wrap="square" rtlCol="0">
            <a:spAutoFit/>
          </a:bodyPr>
          <a:lstStyle/>
          <a:p>
            <a:pPr fontAlgn="base">
              <a:spcBef>
                <a:spcPct val="0"/>
              </a:spcBef>
              <a:spcAft>
                <a:spcPct val="0"/>
              </a:spcAft>
            </a:pPr>
            <a:r>
              <a:rPr lang="en-GB" i="1" dirty="0" smtClean="0">
                <a:solidFill>
                  <a:srgbClr val="000000"/>
                </a:solidFill>
              </a:rPr>
              <a:t>Plans for Contract for Difference under consideration</a:t>
            </a:r>
            <a:endParaRPr lang="en-GB" i="1" dirty="0">
              <a:solidFill>
                <a:srgbClr val="000000"/>
              </a:solidFill>
            </a:endParaRPr>
          </a:p>
        </p:txBody>
      </p:sp>
    </p:spTree>
    <p:extLst>
      <p:ext uri="{BB962C8B-B14F-4D97-AF65-F5344CB8AC3E}">
        <p14:creationId xmlns:p14="http://schemas.microsoft.com/office/powerpoint/2010/main" val="2237332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4440" y="1124744"/>
            <a:ext cx="8028000" cy="648072"/>
          </a:xfrm>
        </p:spPr>
        <p:txBody>
          <a:bodyPr>
            <a:normAutofit fontScale="90000"/>
          </a:bodyPr>
          <a:lstStyle/>
          <a:p>
            <a:r>
              <a:rPr lang="en-GB" sz="3200" dirty="0"/>
              <a:t>Our proposed way </a:t>
            </a:r>
            <a:r>
              <a:rPr lang="en-GB" sz="3200" dirty="0" smtClean="0"/>
              <a:t>forward on the Capacity Market</a:t>
            </a:r>
            <a:endParaRPr lang="en-GB" sz="3200" dirty="0"/>
          </a:p>
        </p:txBody>
      </p:sp>
      <p:sp>
        <p:nvSpPr>
          <p:cNvPr id="2" name="Text Placeholder 1"/>
          <p:cNvSpPr>
            <a:spLocks noGrp="1"/>
          </p:cNvSpPr>
          <p:nvPr>
            <p:ph idx="1"/>
          </p:nvPr>
        </p:nvSpPr>
        <p:spPr>
          <a:xfrm>
            <a:off x="504440" y="1668805"/>
            <a:ext cx="8028000" cy="4064455"/>
          </a:xfrm>
        </p:spPr>
        <p:txBody>
          <a:bodyPr>
            <a:normAutofit/>
          </a:bodyPr>
          <a:lstStyle/>
          <a:p>
            <a:r>
              <a:rPr lang="en-GB" dirty="0" smtClean="0">
                <a:solidFill>
                  <a:schemeClr val="tx1"/>
                </a:solidFill>
              </a:rPr>
              <a:t>Issue Resolutions Meeting  session on 6</a:t>
            </a:r>
            <a:r>
              <a:rPr lang="en-GB" baseline="30000" dirty="0" smtClean="0">
                <a:solidFill>
                  <a:schemeClr val="tx1"/>
                </a:solidFill>
              </a:rPr>
              <a:t>th</a:t>
            </a:r>
            <a:r>
              <a:rPr lang="en-GB" dirty="0" smtClean="0">
                <a:solidFill>
                  <a:schemeClr val="tx1"/>
                </a:solidFill>
              </a:rPr>
              <a:t> December </a:t>
            </a:r>
            <a:r>
              <a:rPr lang="en-GB" dirty="0">
                <a:solidFill>
                  <a:schemeClr val="tx1"/>
                </a:solidFill>
              </a:rPr>
              <a:t>to take forward remaining open issues relating to implementation </a:t>
            </a:r>
            <a:endParaRPr lang="en-GB" dirty="0" smtClean="0">
              <a:solidFill>
                <a:schemeClr val="tx1"/>
              </a:solidFill>
            </a:endParaRPr>
          </a:p>
          <a:p>
            <a:endParaRPr lang="en-GB" dirty="0">
              <a:solidFill>
                <a:schemeClr val="tx1"/>
              </a:solidFill>
            </a:endParaRPr>
          </a:p>
          <a:p>
            <a:pPr lvl="1"/>
            <a:r>
              <a:rPr lang="en-GB" dirty="0"/>
              <a:t>Meeting to include Industry participants familiar with the collaborative development process, with all market participant roles reflected e.g. large and small generators, vertically integrated supplier/generators, DSR providers. Delivery Partners will be in attendance.</a:t>
            </a:r>
          </a:p>
          <a:p>
            <a:endParaRPr lang="en-GB" dirty="0" smtClean="0"/>
          </a:p>
          <a:p>
            <a:pPr lvl="1"/>
            <a:r>
              <a:rPr lang="en-GB" dirty="0" smtClean="0"/>
              <a:t>Subject to views of industry participants, meeting could develop proposals for consideration by DECC.  Initial focus would be on the outstanding points in the question log</a:t>
            </a:r>
          </a:p>
          <a:p>
            <a:endParaRPr lang="en-GB" dirty="0" smtClean="0"/>
          </a:p>
          <a:p>
            <a:endParaRPr lang="en-GB" dirty="0"/>
          </a:p>
        </p:txBody>
      </p:sp>
      <p:sp>
        <p:nvSpPr>
          <p:cNvPr id="6" name="Slide Number Placeholder 5"/>
          <p:cNvSpPr>
            <a:spLocks noGrp="1"/>
          </p:cNvSpPr>
          <p:nvPr>
            <p:ph type="sldNum" sz="quarter" idx="12"/>
          </p:nvPr>
        </p:nvSpPr>
        <p:spPr/>
        <p:txBody>
          <a:bodyPr/>
          <a:lstStyle/>
          <a:p>
            <a:fld id="{66F831CB-3CE3-4528-B752-065CA608A84F}" type="slidenum">
              <a:rPr lang="en-GB" smtClean="0"/>
              <a:pPr/>
              <a:t>7</a:t>
            </a:fld>
            <a:endParaRPr lang="en-GB"/>
          </a:p>
        </p:txBody>
      </p:sp>
      <p:sp>
        <p:nvSpPr>
          <p:cNvPr id="5" name="Footer Placeholder 4"/>
          <p:cNvSpPr>
            <a:spLocks noGrp="1"/>
          </p:cNvSpPr>
          <p:nvPr>
            <p:ph type="ftr" sz="quarter" idx="3"/>
          </p:nvPr>
        </p:nvSpPr>
        <p:spPr/>
        <p:txBody>
          <a:bodyPr/>
          <a:lstStyle/>
          <a:p>
            <a:endParaRPr lang="en-GB">
              <a:solidFill>
                <a:srgbClr val="000000">
                  <a:tint val="75000"/>
                </a:srgbClr>
              </a:solidFill>
            </a:endParaRPr>
          </a:p>
        </p:txBody>
      </p:sp>
      <p:sp>
        <p:nvSpPr>
          <p:cNvPr id="7" name="TextBox 6"/>
          <p:cNvSpPr txBox="1"/>
          <p:nvPr/>
        </p:nvSpPr>
        <p:spPr>
          <a:xfrm>
            <a:off x="899594" y="5733260"/>
            <a:ext cx="7632848" cy="646331"/>
          </a:xfrm>
          <a:prstGeom prst="rect">
            <a:avLst/>
          </a:prstGeom>
          <a:solidFill>
            <a:schemeClr val="accent1">
              <a:lumMod val="50000"/>
            </a:schemeClr>
          </a:solidFill>
        </p:spPr>
        <p:txBody>
          <a:bodyPr wrap="square" rtlCol="0">
            <a:spAutoFit/>
          </a:bodyPr>
          <a:lstStyle/>
          <a:p>
            <a:pPr algn="ctr" fontAlgn="base">
              <a:spcBef>
                <a:spcPct val="0"/>
              </a:spcBef>
              <a:spcAft>
                <a:spcPct val="0"/>
              </a:spcAft>
            </a:pPr>
            <a:r>
              <a:rPr lang="en-GB" b="1" i="1" dirty="0" smtClean="0">
                <a:solidFill>
                  <a:srgbClr val="FFFFFF"/>
                </a:solidFill>
              </a:rPr>
              <a:t>What are your views?</a:t>
            </a:r>
          </a:p>
          <a:p>
            <a:pPr algn="ctr" fontAlgn="base">
              <a:spcBef>
                <a:spcPct val="0"/>
              </a:spcBef>
              <a:spcAft>
                <a:spcPct val="0"/>
              </a:spcAft>
            </a:pPr>
            <a:r>
              <a:rPr lang="en-GB" b="1" i="1" dirty="0" smtClean="0">
                <a:solidFill>
                  <a:srgbClr val="FFFFFF"/>
                </a:solidFill>
              </a:rPr>
              <a:t>Do we have any nominations for membership?</a:t>
            </a:r>
            <a:endParaRPr lang="en-GB" b="1" i="1" dirty="0">
              <a:solidFill>
                <a:srgbClr val="FFFFFF"/>
              </a:solidFill>
            </a:endParaRPr>
          </a:p>
        </p:txBody>
      </p:sp>
    </p:spTree>
    <p:extLst>
      <p:ext uri="{BB962C8B-B14F-4D97-AF65-F5344CB8AC3E}">
        <p14:creationId xmlns:p14="http://schemas.microsoft.com/office/powerpoint/2010/main" val="28436669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lvl="0"/>
            <a:r>
              <a:rPr lang="en-GB" sz="2800" dirty="0" smtClean="0"/>
              <a:t>Given that aspects of policy are still under consideration ...</a:t>
            </a:r>
            <a:endParaRPr lang="en-GB" sz="2800" dirty="0"/>
          </a:p>
        </p:txBody>
      </p:sp>
      <p:sp>
        <p:nvSpPr>
          <p:cNvPr id="2" name="Text Placeholder 1"/>
          <p:cNvSpPr>
            <a:spLocks noGrp="1"/>
          </p:cNvSpPr>
          <p:nvPr>
            <p:ph idx="1"/>
          </p:nvPr>
        </p:nvSpPr>
        <p:spPr/>
        <p:txBody>
          <a:bodyPr/>
          <a:lstStyle/>
          <a:p>
            <a:pPr marL="0" indent="0">
              <a:buNone/>
            </a:pPr>
            <a:r>
              <a:rPr lang="en-GB" sz="2000" i="1" dirty="0" smtClean="0">
                <a:solidFill>
                  <a:schemeClr val="tx1"/>
                </a:solidFill>
              </a:rPr>
              <a:t>What are the key aspects of policy that industry would like to be clear?</a:t>
            </a:r>
          </a:p>
          <a:p>
            <a:pPr marL="0" indent="0">
              <a:buNone/>
            </a:pPr>
            <a:endParaRPr lang="en-GB" sz="2000" i="1" dirty="0" smtClean="0">
              <a:solidFill>
                <a:schemeClr val="tx1"/>
              </a:solidFill>
            </a:endParaRPr>
          </a:p>
          <a:p>
            <a:pPr marL="0" indent="0">
              <a:buNone/>
            </a:pPr>
            <a:r>
              <a:rPr lang="en-GB" sz="2000" i="1" dirty="0" smtClean="0">
                <a:solidFill>
                  <a:schemeClr val="tx1"/>
                </a:solidFill>
              </a:rPr>
              <a:t>When does industry need this clarity? </a:t>
            </a:r>
          </a:p>
          <a:p>
            <a:endParaRPr lang="en-GB" sz="2000" i="1" dirty="0">
              <a:solidFill>
                <a:schemeClr val="tx1"/>
              </a:solidFill>
            </a:endParaRPr>
          </a:p>
          <a:p>
            <a:pPr marL="0" indent="0">
              <a:buNone/>
            </a:pPr>
            <a:r>
              <a:rPr lang="en-GB" sz="2000" i="1" dirty="0" smtClean="0">
                <a:solidFill>
                  <a:schemeClr val="tx1"/>
                </a:solidFill>
              </a:rPr>
              <a:t>For the Capacity Market?</a:t>
            </a:r>
          </a:p>
          <a:p>
            <a:pPr marL="0" indent="0">
              <a:buNone/>
            </a:pPr>
            <a:r>
              <a:rPr lang="en-GB" sz="2000" i="1" dirty="0" smtClean="0">
                <a:solidFill>
                  <a:schemeClr val="tx1"/>
                </a:solidFill>
              </a:rPr>
              <a:t>For Contracts for Difference?</a:t>
            </a:r>
            <a:endParaRPr lang="en-GB" dirty="0" smtClean="0">
              <a:solidFill>
                <a:schemeClr val="tx1"/>
              </a:solidFill>
            </a:endParaRPr>
          </a:p>
          <a:p>
            <a:endParaRPr lang="en-GB" dirty="0"/>
          </a:p>
          <a:p>
            <a:endParaRPr lang="en-GB" dirty="0" smtClean="0"/>
          </a:p>
          <a:p>
            <a:endParaRPr lang="en-GB" dirty="0"/>
          </a:p>
          <a:p>
            <a:endParaRPr lang="en-GB" dirty="0" smtClean="0"/>
          </a:p>
          <a:p>
            <a:endParaRPr lang="en-GB" dirty="0"/>
          </a:p>
        </p:txBody>
      </p:sp>
      <p:sp>
        <p:nvSpPr>
          <p:cNvPr id="6" name="Slide Number Placeholder 5"/>
          <p:cNvSpPr>
            <a:spLocks noGrp="1"/>
          </p:cNvSpPr>
          <p:nvPr>
            <p:ph type="sldNum" sz="quarter" idx="12"/>
          </p:nvPr>
        </p:nvSpPr>
        <p:spPr/>
        <p:txBody>
          <a:bodyPr/>
          <a:lstStyle/>
          <a:p>
            <a:fld id="{66F831CB-3CE3-4528-B752-065CA608A84F}" type="slidenum">
              <a:rPr lang="en-GB" smtClean="0"/>
              <a:pPr/>
              <a:t>8</a:t>
            </a:fld>
            <a:endParaRPr lang="en-GB"/>
          </a:p>
        </p:txBody>
      </p:sp>
      <p:sp>
        <p:nvSpPr>
          <p:cNvPr id="5" name="Footer Placeholder 4"/>
          <p:cNvSpPr>
            <a:spLocks noGrp="1"/>
          </p:cNvSpPr>
          <p:nvPr>
            <p:ph type="ftr" sz="quarter" idx="3"/>
          </p:nvPr>
        </p:nvSpPr>
        <p:spPr/>
        <p:txBody>
          <a:bodyPr/>
          <a:lstStyle/>
          <a:p>
            <a:endParaRPr lang="en-GB">
              <a:solidFill>
                <a:srgbClr val="000000">
                  <a:tint val="75000"/>
                </a:srgbClr>
              </a:solidFill>
            </a:endParaRPr>
          </a:p>
        </p:txBody>
      </p:sp>
      <p:sp>
        <p:nvSpPr>
          <p:cNvPr id="7" name="TextBox 6"/>
          <p:cNvSpPr txBox="1"/>
          <p:nvPr/>
        </p:nvSpPr>
        <p:spPr>
          <a:xfrm>
            <a:off x="899592" y="5301212"/>
            <a:ext cx="6984776" cy="646331"/>
          </a:xfrm>
          <a:prstGeom prst="rect">
            <a:avLst/>
          </a:prstGeom>
          <a:solidFill>
            <a:schemeClr val="accent1">
              <a:lumMod val="50000"/>
            </a:schemeClr>
          </a:solidFill>
          <a:ln>
            <a:solidFill>
              <a:schemeClr val="accent1"/>
            </a:solidFill>
          </a:ln>
        </p:spPr>
        <p:txBody>
          <a:bodyPr wrap="square" rtlCol="0">
            <a:spAutoFit/>
          </a:bodyPr>
          <a:lstStyle/>
          <a:p>
            <a:pPr algn="ctr" fontAlgn="base">
              <a:spcBef>
                <a:spcPct val="0"/>
              </a:spcBef>
              <a:spcAft>
                <a:spcPct val="0"/>
              </a:spcAft>
            </a:pPr>
            <a:r>
              <a:rPr lang="en-GB" b="1" i="1" dirty="0" smtClean="0">
                <a:solidFill>
                  <a:srgbClr val="FFFFFF"/>
                </a:solidFill>
              </a:rPr>
              <a:t>Intention is to publish an initial version of the Operating Models (User Manual) by Christmas</a:t>
            </a:r>
            <a:endParaRPr lang="en-GB" b="1" i="1" dirty="0">
              <a:solidFill>
                <a:srgbClr val="FFFFFF"/>
              </a:solidFill>
            </a:endParaRPr>
          </a:p>
        </p:txBody>
      </p:sp>
    </p:spTree>
    <p:extLst>
      <p:ext uri="{BB962C8B-B14F-4D97-AF65-F5344CB8AC3E}">
        <p14:creationId xmlns:p14="http://schemas.microsoft.com/office/powerpoint/2010/main" val="1737259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4" y="1124744"/>
            <a:ext cx="8028000" cy="836864"/>
          </a:xfrm>
        </p:spPr>
        <p:txBody>
          <a:bodyPr>
            <a:normAutofit/>
          </a:bodyPr>
          <a:lstStyle/>
          <a:p>
            <a:pPr lvl="0"/>
            <a:r>
              <a:rPr lang="en-GB" sz="2800" dirty="0"/>
              <a:t>All process maps are being updated to conform to BPMN </a:t>
            </a:r>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653207" y="2627317"/>
            <a:ext cx="3732312" cy="3563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4662488" y="3067112"/>
            <a:ext cx="3924300" cy="268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66F831CB-3CE3-4528-B752-065CA608A84F}" type="slidenum">
              <a:rPr lang="en-GB" smtClean="0"/>
              <a:pPr/>
              <a:t>9</a:t>
            </a:fld>
            <a:endParaRPr lang="en-GB"/>
          </a:p>
        </p:txBody>
      </p:sp>
      <p:sp>
        <p:nvSpPr>
          <p:cNvPr id="5" name="Footer Placeholder 4"/>
          <p:cNvSpPr>
            <a:spLocks noGrp="1"/>
          </p:cNvSpPr>
          <p:nvPr>
            <p:ph type="ftr" sz="quarter" idx="3"/>
          </p:nvPr>
        </p:nvSpPr>
        <p:spPr/>
        <p:txBody>
          <a:bodyPr/>
          <a:lstStyle/>
          <a:p>
            <a:endParaRPr lang="en-GB">
              <a:solidFill>
                <a:srgbClr val="000000">
                  <a:tint val="75000"/>
                </a:srgbClr>
              </a:solidFill>
            </a:endParaRPr>
          </a:p>
        </p:txBody>
      </p:sp>
      <p:sp>
        <p:nvSpPr>
          <p:cNvPr id="9" name="Text Placeholder 8"/>
          <p:cNvSpPr>
            <a:spLocks noGrp="1"/>
          </p:cNvSpPr>
          <p:nvPr>
            <p:ph type="body" idx="4294967295"/>
          </p:nvPr>
        </p:nvSpPr>
        <p:spPr>
          <a:xfrm>
            <a:off x="1187626" y="1916832"/>
            <a:ext cx="1979712" cy="639762"/>
          </a:xfrm>
        </p:spPr>
        <p:txBody>
          <a:bodyPr/>
          <a:lstStyle/>
          <a:p>
            <a:r>
              <a:rPr lang="en-GB" dirty="0" smtClean="0">
                <a:solidFill>
                  <a:schemeClr val="tx1"/>
                </a:solidFill>
              </a:rPr>
              <a:t>Original format</a:t>
            </a:r>
            <a:endParaRPr lang="en-GB" dirty="0">
              <a:solidFill>
                <a:schemeClr val="tx1"/>
              </a:solidFill>
            </a:endParaRPr>
          </a:p>
        </p:txBody>
      </p:sp>
      <p:sp>
        <p:nvSpPr>
          <p:cNvPr id="11" name="Text Placeholder 10"/>
          <p:cNvSpPr>
            <a:spLocks noGrp="1"/>
          </p:cNvSpPr>
          <p:nvPr>
            <p:ph type="body" sz="quarter" idx="4294967295"/>
          </p:nvPr>
        </p:nvSpPr>
        <p:spPr>
          <a:xfrm>
            <a:off x="5580112" y="1916832"/>
            <a:ext cx="1846039" cy="639762"/>
          </a:xfrm>
        </p:spPr>
        <p:txBody>
          <a:bodyPr/>
          <a:lstStyle/>
          <a:p>
            <a:r>
              <a:rPr lang="en-GB" dirty="0" smtClean="0">
                <a:solidFill>
                  <a:schemeClr val="tx1"/>
                </a:solidFill>
              </a:rPr>
              <a:t>Revised format</a:t>
            </a:r>
            <a:endParaRPr lang="en-GB" dirty="0">
              <a:solidFill>
                <a:schemeClr val="tx1"/>
              </a:solidFill>
            </a:endParaRPr>
          </a:p>
        </p:txBody>
      </p:sp>
    </p:spTree>
    <p:extLst>
      <p:ext uri="{BB962C8B-B14F-4D97-AF65-F5344CB8AC3E}">
        <p14:creationId xmlns:p14="http://schemas.microsoft.com/office/powerpoint/2010/main" val="1891113998"/>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DECC">
      <a:dk1>
        <a:sysClr val="windowText" lastClr="000000"/>
      </a:dk1>
      <a:lt1>
        <a:sysClr val="window" lastClr="FFFFFF"/>
      </a:lt1>
      <a:dk2>
        <a:srgbClr val="005ABB"/>
      </a:dk2>
      <a:lt2>
        <a:srgbClr val="CCDEF1"/>
      </a:lt2>
      <a:accent1>
        <a:srgbClr val="00AEEF"/>
      </a:accent1>
      <a:accent2>
        <a:srgbClr val="83389B"/>
      </a:accent2>
      <a:accent3>
        <a:srgbClr val="AC1A2F"/>
      </a:accent3>
      <a:accent4>
        <a:srgbClr val="EF8200"/>
      </a:accent4>
      <a:accent5>
        <a:srgbClr val="9C9A00"/>
      </a:accent5>
      <a:accent6>
        <a:srgbClr val="0065A2"/>
      </a:accent6>
      <a:hlink>
        <a:srgbClr val="0065A2"/>
      </a:hlink>
      <a:folHlink>
        <a:srgbClr val="83389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aster">
  <a:themeElements>
    <a:clrScheme name="DECC">
      <a:dk1>
        <a:sysClr val="windowText" lastClr="000000"/>
      </a:dk1>
      <a:lt1>
        <a:sysClr val="window" lastClr="FFFFFF"/>
      </a:lt1>
      <a:dk2>
        <a:srgbClr val="005ABB"/>
      </a:dk2>
      <a:lt2>
        <a:srgbClr val="CCDEF1"/>
      </a:lt2>
      <a:accent1>
        <a:srgbClr val="00AEEF"/>
      </a:accent1>
      <a:accent2>
        <a:srgbClr val="83389B"/>
      </a:accent2>
      <a:accent3>
        <a:srgbClr val="AC1A2F"/>
      </a:accent3>
      <a:accent4>
        <a:srgbClr val="EF8200"/>
      </a:accent4>
      <a:accent5>
        <a:srgbClr val="9C9A00"/>
      </a:accent5>
      <a:accent6>
        <a:srgbClr val="0065A2"/>
      </a:accent6>
      <a:hlink>
        <a:srgbClr val="0065A2"/>
      </a:hlink>
      <a:folHlink>
        <a:srgbClr val="83389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Master">
  <a:themeElements>
    <a:clrScheme name="DECC">
      <a:dk1>
        <a:sysClr val="windowText" lastClr="000000"/>
      </a:dk1>
      <a:lt1>
        <a:sysClr val="window" lastClr="FFFFFF"/>
      </a:lt1>
      <a:dk2>
        <a:srgbClr val="005ABB"/>
      </a:dk2>
      <a:lt2>
        <a:srgbClr val="CCDEF1"/>
      </a:lt2>
      <a:accent1>
        <a:srgbClr val="00AEEF"/>
      </a:accent1>
      <a:accent2>
        <a:srgbClr val="83389B"/>
      </a:accent2>
      <a:accent3>
        <a:srgbClr val="AC1A2F"/>
      </a:accent3>
      <a:accent4>
        <a:srgbClr val="EF8200"/>
      </a:accent4>
      <a:accent5>
        <a:srgbClr val="9C9A00"/>
      </a:accent5>
      <a:accent6>
        <a:srgbClr val="0065A2"/>
      </a:accent6>
      <a:hlink>
        <a:srgbClr val="0065A2"/>
      </a:hlink>
      <a:folHlink>
        <a:srgbClr val="83389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42F145830E9C4DA7DD0FA0AD8C4B35" ma:contentTypeVersion="1" ma:contentTypeDescription="Create a new document." ma:contentTypeScope="" ma:versionID="d70ea42bf5a6953fb7cdec4cf43ec2f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79B7931-1E5A-4F10-A1C4-AA3E8AFD81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55FA04-8911-4932-AC02-FAE8B3A92594}">
  <ds:schemaRefs>
    <ds:schemaRef ds:uri="http://schemas.microsoft.com/office/2006/metadata/properties"/>
    <ds:schemaRef ds:uri="http://purl.org/dc/elements/1.1/"/>
    <ds:schemaRef ds:uri="http://schemas.microsoft.com/sharepoint/v3"/>
    <ds:schemaRef ds:uri="http://schemas.openxmlformats.org/package/2006/metadata/core-properties"/>
    <ds:schemaRef ds:uri="http://schemas.microsoft.com/office/2006/documentManagement/types"/>
    <ds:schemaRef ds:uri="http://www.w3.org/XML/1998/namespace"/>
    <ds:schemaRef ds:uri="http://purl.org/dc/term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9F870A64-5A11-45F4-B00E-AAB0EC287B4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2472</TotalTime>
  <Words>2134</Words>
  <Application>Microsoft Office PowerPoint</Application>
  <PresentationFormat>On-screen Show (4:3)</PresentationFormat>
  <Paragraphs>292</Paragraphs>
  <Slides>24</Slides>
  <Notes>10</Notes>
  <HiddenSlides>0</HiddenSlides>
  <MMClips>0</MMClips>
  <ScaleCrop>false</ScaleCrop>
  <HeadingPairs>
    <vt:vector size="4" baseType="variant">
      <vt:variant>
        <vt:lpstr>Theme</vt:lpstr>
      </vt:variant>
      <vt:variant>
        <vt:i4>3</vt:i4>
      </vt:variant>
      <vt:variant>
        <vt:lpstr>Slide Titles</vt:lpstr>
      </vt:variant>
      <vt:variant>
        <vt:i4>24</vt:i4>
      </vt:variant>
    </vt:vector>
  </HeadingPairs>
  <TitlesOfParts>
    <vt:vector size="27" baseType="lpstr">
      <vt:lpstr>Master</vt:lpstr>
      <vt:lpstr>1_Master</vt:lpstr>
      <vt:lpstr>2_Master</vt:lpstr>
      <vt:lpstr>Implementation Steering Group</vt:lpstr>
      <vt:lpstr>Agenda</vt:lpstr>
      <vt:lpstr>Collaborative Development so far</vt:lpstr>
      <vt:lpstr>At the last Steering Group meeting you raised the following issues ....</vt:lpstr>
      <vt:lpstr>Issues fall into the following categories:</vt:lpstr>
      <vt:lpstr>Collaborative Development Outputs</vt:lpstr>
      <vt:lpstr>Our proposed way forward on the Capacity Market</vt:lpstr>
      <vt:lpstr>Given that aspects of policy are still under consideration ...</vt:lpstr>
      <vt:lpstr>All process maps are being updated to conform to BPMN </vt:lpstr>
      <vt:lpstr>Format of the Operating Models – a recap</vt:lpstr>
      <vt:lpstr>We propose to publish the following perspective on the implementation plan</vt:lpstr>
      <vt:lpstr>The plan would provide the target dates of the following key milestones</vt:lpstr>
      <vt:lpstr>Implementation Steering Group: Next steps for engagement</vt:lpstr>
      <vt:lpstr>Collaborative Development – Final Phase </vt:lpstr>
      <vt:lpstr>Implementation Coordinators:</vt:lpstr>
      <vt:lpstr>Planned engagement on implementation (1):</vt:lpstr>
      <vt:lpstr>PowerPoint Presentation</vt:lpstr>
      <vt:lpstr>Timeline for CfD Counterparty setup</vt:lpstr>
      <vt:lpstr>Towards implementation</vt:lpstr>
      <vt:lpstr>Role of the Setup Team</vt:lpstr>
      <vt:lpstr>Engaging on CfD implementation - objectives</vt:lpstr>
      <vt:lpstr>High level engagement plan</vt:lpstr>
      <vt:lpstr>Planned engagement on implementation: DECC</vt:lpstr>
      <vt:lpstr>Implementation Forum</vt:lpstr>
    </vt:vector>
  </TitlesOfParts>
  <Company>Department of Energy &amp; Climate Change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DECC Presentation</dc:title>
  <dc:creator>Department of Energy &amp; Climate Change</dc:creator>
  <cp:lastModifiedBy>Avery Lawrence (Energy Markets and Networks)</cp:lastModifiedBy>
  <cp:revision>151</cp:revision>
  <cp:lastPrinted>2013-11-28T15:29:56Z</cp:lastPrinted>
  <dcterms:created xsi:type="dcterms:W3CDTF">2012-10-10T09:02:29Z</dcterms:created>
  <dcterms:modified xsi:type="dcterms:W3CDTF">2013-11-28T16:19:01Z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0x010100DA42F145830E9C4DA7DD0FA0AD8C4B35</vt:lpwstr>
  </property>
</Properties>
</file>